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p:restoredTop sz="94694"/>
  </p:normalViewPr>
  <p:slideViewPr>
    <p:cSldViewPr snapToGrid="0">
      <p:cViewPr varScale="1">
        <p:scale>
          <a:sx n="121" d="100"/>
          <a:sy n="121" d="100"/>
        </p:scale>
        <p:origin x="5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1BE6C-2334-7740-2410-604B27D07A02}"/>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97F5AEA5-A68D-6734-3E7C-F8E6CBB7ED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5B04C9F8-02DA-8060-4178-3F274C1107AE}"/>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B9E133DA-3169-0E70-50B8-12F1F3C2F73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9E3998F5-12DB-2DF4-034E-849F2E4EB514}"/>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89362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794636-41E7-0E62-E678-93E2ACB9A199}"/>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3EDD7A81-E347-9B00-BEA1-C43FE3B44ABC}"/>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A4826B0D-5C89-1482-4840-10EFE9D9245E}"/>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8923F131-7514-3922-85B6-25C7420A6DC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89981D9E-F6E7-939A-540F-16ADB534C8B6}"/>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1954529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4F1C1AD9-1F68-4E24-CF27-4CAB565F11C3}"/>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1705060B-BD0C-36A5-F409-A81176F40FE9}"/>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9E6F7AD2-9315-5A82-D8A3-2A3103774830}"/>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9BC476F7-C08B-074C-121A-B1338E8E76B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8DF3000-EE71-EC40-D8D5-180CEF382CCF}"/>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189715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43D9A4-E566-640A-56F5-EE950D6A3908}"/>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DB4B1394-E9BF-8BAC-E313-DF7E2C5E9C85}"/>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72D76614-2543-60BA-91D4-A575E91799EE}"/>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2D87072F-14C1-1916-1BFA-33488327F01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A6377DB-EC74-F281-8FC4-BDE49BFD9F43}"/>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1290464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6EF429-47DD-029C-8578-99A98EB8863D}"/>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79A1FDF1-C2A4-F159-0167-B4650F01A5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A523FEAD-0520-2CE0-E51D-7E9601C321E3}"/>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33FC6EB5-C341-7040-FFBD-9542166BA2AD}"/>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CB883AC-BF2E-3920-ADDC-F857A74AAF6A}"/>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332528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62E073-B256-085B-A3F7-1FAF05EF2C48}"/>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BFFF525-0B1A-5586-B964-24AAC6D60783}"/>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7CE2AA2F-7F05-1934-55F5-4437FE828B81}"/>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F867EA75-9B7A-E5A1-CC88-723826AF77EF}"/>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6" name="页脚占位符 5">
            <a:extLst>
              <a:ext uri="{FF2B5EF4-FFF2-40B4-BE49-F238E27FC236}">
                <a16:creationId xmlns:a16="http://schemas.microsoft.com/office/drawing/2014/main" id="{5954E9F2-420B-7AA5-AB2A-E4186CD32D4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35ED0B34-533E-0BE8-7AC9-322B7EF76197}"/>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238822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B23C13-A394-5E07-33CB-C5C0B2CE21EF}"/>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9596A368-085F-235F-F0CE-6597345DB1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70B8FE6A-DC2B-945A-7074-F2B7BD408487}"/>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CE06DB32-7054-4FA1-7AAF-4FC348B264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F612B313-66C2-AAD2-CEA5-56EF2853D0B9}"/>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9F60422B-F3C1-7134-CF50-730E424C61E7}"/>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8" name="页脚占位符 7">
            <a:extLst>
              <a:ext uri="{FF2B5EF4-FFF2-40B4-BE49-F238E27FC236}">
                <a16:creationId xmlns:a16="http://schemas.microsoft.com/office/drawing/2014/main" id="{FA6E46CB-6DC8-64B5-A3CB-91B9F65E56D8}"/>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7E049B07-F699-B24A-C62E-41FCD5A44FD3}"/>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1117364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FE9F17-B35B-B933-3ECE-ECAC3175587E}"/>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C0E9F65D-79B0-DFD7-5761-ECCDD4402CA2}"/>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4" name="页脚占位符 3">
            <a:extLst>
              <a:ext uri="{FF2B5EF4-FFF2-40B4-BE49-F238E27FC236}">
                <a16:creationId xmlns:a16="http://schemas.microsoft.com/office/drawing/2014/main" id="{1D689E95-6A50-839C-5490-67853EB1168F}"/>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69F30EF1-5635-C02E-4F55-0A84C2DF78F2}"/>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409974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AF495FC-3AF4-5465-4350-2FB635C1CFEA}"/>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3" name="页脚占位符 2">
            <a:extLst>
              <a:ext uri="{FF2B5EF4-FFF2-40B4-BE49-F238E27FC236}">
                <a16:creationId xmlns:a16="http://schemas.microsoft.com/office/drawing/2014/main" id="{12934868-63C3-0EF1-6311-EFF39EC5C3EC}"/>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E151D8BD-3DF4-D0D9-E885-2384871DFB93}"/>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360721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AD9A1-993D-BD76-3542-BDC915FD545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BB660DC7-0182-1F85-9C95-10BD473E3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01D04BC4-CA18-087E-15D5-9E1CE4313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F373601A-3ECE-326F-CCE2-F412412F903D}"/>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6" name="页脚占位符 5">
            <a:extLst>
              <a:ext uri="{FF2B5EF4-FFF2-40B4-BE49-F238E27FC236}">
                <a16:creationId xmlns:a16="http://schemas.microsoft.com/office/drawing/2014/main" id="{492F8414-824C-B740-0135-A933A7FFC30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006ABDD-B57E-6F7E-42E0-34F969E7843A}"/>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785879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74E4DF-27C4-DCA6-9EFF-66C0A8C3D413}"/>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2A5A85B6-DCE6-4D08-4037-29CB92D0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44822790-B914-1993-BE49-9617DD5A8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6A2D4EE3-68F4-444B-15AD-458E324E8742}"/>
              </a:ext>
            </a:extLst>
          </p:cNvPr>
          <p:cNvSpPr>
            <a:spLocks noGrp="1"/>
          </p:cNvSpPr>
          <p:nvPr>
            <p:ph type="dt" sz="half" idx="10"/>
          </p:nvPr>
        </p:nvSpPr>
        <p:spPr/>
        <p:txBody>
          <a:bodyPr/>
          <a:lstStyle/>
          <a:p>
            <a:fld id="{C264A91B-EEB0-7445-987A-ECB7B8EFD832}" type="datetimeFigureOut">
              <a:rPr kumimoji="1" lang="zh-CN" altLang="en-US" smtClean="0"/>
              <a:t>2023/3/31</a:t>
            </a:fld>
            <a:endParaRPr kumimoji="1" lang="zh-CN" altLang="en-US"/>
          </a:p>
        </p:txBody>
      </p:sp>
      <p:sp>
        <p:nvSpPr>
          <p:cNvPr id="6" name="页脚占位符 5">
            <a:extLst>
              <a:ext uri="{FF2B5EF4-FFF2-40B4-BE49-F238E27FC236}">
                <a16:creationId xmlns:a16="http://schemas.microsoft.com/office/drawing/2014/main" id="{040A7E3D-5F34-A8D8-4A2E-E2DA0CEF142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F8141C73-63C2-69FA-7332-471552CAFC5A}"/>
              </a:ext>
            </a:extLst>
          </p:cNvPr>
          <p:cNvSpPr>
            <a:spLocks noGrp="1"/>
          </p:cNvSpPr>
          <p:nvPr>
            <p:ph type="sldNum" sz="quarter" idx="12"/>
          </p:nvPr>
        </p:nvSpPr>
        <p:spPr/>
        <p:txBody>
          <a:body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165538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AFAF25D-2603-134D-2F25-2FCC29D3AC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666D74A-0D40-A829-59DE-E7651026E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A25A339-5A1D-0D38-2294-8A346D7C4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64A91B-EEB0-7445-987A-ECB7B8EFD832}" type="datetimeFigureOut">
              <a:rPr kumimoji="1" lang="zh-CN" altLang="en-US" smtClean="0"/>
              <a:t>2023/3/31</a:t>
            </a:fld>
            <a:endParaRPr kumimoji="1" lang="zh-CN" altLang="en-US"/>
          </a:p>
        </p:txBody>
      </p:sp>
      <p:sp>
        <p:nvSpPr>
          <p:cNvPr id="5" name="页脚占位符 4">
            <a:extLst>
              <a:ext uri="{FF2B5EF4-FFF2-40B4-BE49-F238E27FC236}">
                <a16:creationId xmlns:a16="http://schemas.microsoft.com/office/drawing/2014/main" id="{4D79CF59-280E-4500-2CD6-AB867A64DF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ECDB5829-DC1A-7590-EF53-BB6C282927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7C890-76AA-8C4F-8712-80D088035285}" type="slidenum">
              <a:rPr kumimoji="1" lang="zh-CN" altLang="en-US" smtClean="0"/>
              <a:t>‹#›</a:t>
            </a:fld>
            <a:endParaRPr kumimoji="1" lang="zh-CN" altLang="en-US"/>
          </a:p>
        </p:txBody>
      </p:sp>
    </p:spTree>
    <p:extLst>
      <p:ext uri="{BB962C8B-B14F-4D97-AF65-F5344CB8AC3E}">
        <p14:creationId xmlns:p14="http://schemas.microsoft.com/office/powerpoint/2010/main" val="25554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L38.TIF"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1-128.TIF"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1-129.TIF"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20840;&#20070;&#23436;&#25972;&#30340;Word&#29256;&#25991;&#26723;/&#31532;1&#31456;&#12288;&#21270;&#23398;&#21453;&#24212;&#19982;&#33021;&#37327;&#36716;&#21270;/1-132.TIF"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20840;&#20070;&#23436;&#25972;&#30340;Word&#29256;&#25991;&#26723;/&#31532;1&#31456;&#12288;&#21270;&#23398;&#21453;&#24212;&#19982;&#33021;&#37327;&#36716;&#21270;/L39.TIF" TargetMode="External"/><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1-111.TI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1-120.TI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L34.TI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L35.TI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file:////Volumes/&#22266;&#24577;&#30424;/2022&#31179;%20&#27493;&#27493;&#39640;%20&#21270;&#23398;%20&#40065;&#31185;&#29256;%20&#36873;&#25321;&#24615;&#24517;&#20462;1&#65288;&#40065;&#29756;&#65289;/03/L36.T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L37.TIF"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file:////Volumes/&#22266;&#24577;&#30424;/2022&#31179;%20&#27493;&#27493;&#39640;%20&#21270;&#23398;%20&#40065;&#31185;&#29256;%20&#36873;&#25321;&#24615;&#24517;&#20462;1&#65288;&#40065;&#29756;&#65289;/03/1-125.TIF" TargetMode="External"/><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F42792-1D8C-7717-43E0-44EDF01A1CF5}"/>
              </a:ext>
            </a:extLst>
          </p:cNvPr>
          <p:cNvSpPr>
            <a:spLocks noGrp="1"/>
          </p:cNvSpPr>
          <p:nvPr>
            <p:ph type="ctrTitle"/>
          </p:nvPr>
        </p:nvSpPr>
        <p:spPr/>
        <p:txBody>
          <a:bodyPr/>
          <a:lstStyle/>
          <a:p>
            <a:r>
              <a:rPr kumimoji="1" lang="zh-CN" altLang="en-US" dirty="0"/>
              <a:t>电解原理的</a:t>
            </a:r>
            <a:r>
              <a:rPr kumimoji="1" lang="zh-CN" altLang="en-US" b="1" dirty="0">
                <a:solidFill>
                  <a:srgbClr val="FF0000"/>
                </a:solidFill>
              </a:rPr>
              <a:t>应用</a:t>
            </a:r>
            <a:r>
              <a:rPr kumimoji="1" lang="zh-CN" altLang="en-US" dirty="0"/>
              <a:t>及</a:t>
            </a:r>
            <a:br>
              <a:rPr kumimoji="1" lang="en-US" altLang="zh-CN" dirty="0"/>
            </a:br>
            <a:r>
              <a:rPr kumimoji="1" lang="zh-CN" altLang="en-US" b="1" dirty="0">
                <a:solidFill>
                  <a:srgbClr val="FF0000"/>
                </a:solidFill>
              </a:rPr>
              <a:t>相关计算</a:t>
            </a:r>
            <a:r>
              <a:rPr kumimoji="1" lang="zh-CN" altLang="en-US" dirty="0"/>
              <a:t>习题讲解</a:t>
            </a:r>
          </a:p>
        </p:txBody>
      </p:sp>
      <p:sp>
        <p:nvSpPr>
          <p:cNvPr id="3" name="副标题 2">
            <a:extLst>
              <a:ext uri="{FF2B5EF4-FFF2-40B4-BE49-F238E27FC236}">
                <a16:creationId xmlns:a16="http://schemas.microsoft.com/office/drawing/2014/main" id="{02C4B1EB-5E95-4D07-0980-0D72F53076D4}"/>
              </a:ext>
            </a:extLst>
          </p:cNvPr>
          <p:cNvSpPr>
            <a:spLocks noGrp="1"/>
          </p:cNvSpPr>
          <p:nvPr>
            <p:ph type="subTitle" idx="1"/>
          </p:nvPr>
        </p:nvSpPr>
        <p:spPr/>
        <p:txBody>
          <a:bodyPr/>
          <a:lstStyle/>
          <a:p>
            <a:r>
              <a:rPr kumimoji="1" lang="zh-CN" altLang="en-US" dirty="0"/>
              <a:t>高一</a:t>
            </a:r>
            <a:r>
              <a:rPr kumimoji="1" lang="en-US" altLang="zh-CN" dirty="0"/>
              <a:t>2</a:t>
            </a:r>
            <a:r>
              <a:rPr kumimoji="1" lang="zh-CN" altLang="en-US" dirty="0"/>
              <a:t>班</a:t>
            </a:r>
          </a:p>
        </p:txBody>
      </p:sp>
    </p:spTree>
    <p:extLst>
      <p:ext uri="{BB962C8B-B14F-4D97-AF65-F5344CB8AC3E}">
        <p14:creationId xmlns:p14="http://schemas.microsoft.com/office/powerpoint/2010/main" val="2976115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5B76F8A-0347-B350-83DE-0D8CA70747B0}"/>
              </a:ext>
            </a:extLst>
          </p:cNvPr>
          <p:cNvSpPr txBox="1"/>
          <p:nvPr/>
        </p:nvSpPr>
        <p:spPr>
          <a:xfrm>
            <a:off x="178130" y="36952"/>
            <a:ext cx="11637818" cy="957250"/>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．电解法处理氮氧化物生产</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或硝酸盐有较高的环境效益和经济效益</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图中电极均为石墨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制备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原理如图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所示。</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8193" name="Picture 1">
            <a:extLst>
              <a:ext uri="{FF2B5EF4-FFF2-40B4-BE49-F238E27FC236}">
                <a16:creationId xmlns:a16="http://schemas.microsoft.com/office/drawing/2014/main" id="{F5F3B50C-8D37-49A8-1919-3BA38DB9AB21}"/>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715053" y="1134057"/>
            <a:ext cx="5176594" cy="2437410"/>
          </a:xfrm>
          <a:prstGeom prst="rect">
            <a:avLst/>
          </a:prstGeom>
          <a:noFill/>
          <a:extLst>
            <a:ext uri="{909E8E84-426E-40DD-AFC4-6F175D3DCCD1}">
              <a14:hiddenFill xmlns:a14="http://schemas.microsoft.com/office/drawing/2010/main">
                <a:solidFill>
                  <a:srgbClr val="FFFFFF"/>
                </a:solidFill>
              </a14:hiddenFill>
            </a:ext>
          </a:extLst>
        </p:spPr>
      </p:pic>
      <p:sp>
        <p:nvSpPr>
          <p:cNvPr id="4" name="文本框 3">
            <a:extLst>
              <a:ext uri="{FF2B5EF4-FFF2-40B4-BE49-F238E27FC236}">
                <a16:creationId xmlns:a16="http://schemas.microsoft.com/office/drawing/2014/main" id="{7AD5823A-8914-9FAD-8B24-6EE6D58517CC}"/>
              </a:ext>
            </a:extLst>
          </p:cNvPr>
          <p:cNvSpPr txBox="1"/>
          <p:nvPr/>
        </p:nvSpPr>
        <p:spPr>
          <a:xfrm>
            <a:off x="178130" y="3711322"/>
            <a:ext cx="11388436" cy="2342244"/>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阳极为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填</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X</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Y</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Y</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为使电解产物完全转化为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，需要补充的物质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的化学式为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用图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装置进行模拟电解</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气体实验，可制备硝酸。</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电解时</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发生反应的电极反应式为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若有标准状况下</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2.24 L 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被吸收，通过阳离子交换膜</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只允许阳离子通过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 mol</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文本框 2">
            <a:extLst>
              <a:ext uri="{FF2B5EF4-FFF2-40B4-BE49-F238E27FC236}">
                <a16:creationId xmlns:a16="http://schemas.microsoft.com/office/drawing/2014/main" id="{4A57A6A0-B427-808D-4D63-94C1B68A014C}"/>
              </a:ext>
            </a:extLst>
          </p:cNvPr>
          <p:cNvSpPr txBox="1"/>
          <p:nvPr/>
        </p:nvSpPr>
        <p:spPr>
          <a:xfrm>
            <a:off x="315310" y="6288587"/>
            <a:ext cx="10394731" cy="369332"/>
          </a:xfrm>
          <a:prstGeom prst="rect">
            <a:avLst/>
          </a:prstGeom>
          <a:noFill/>
        </p:spPr>
        <p:txBody>
          <a:bodyPr wrap="square" rtlCol="0">
            <a:spAutoFit/>
          </a:bodyPr>
          <a:lstStyle/>
          <a:p>
            <a:r>
              <a:rPr lang="zh-CN" altLang="zh-CN" sz="1800" kern="100" dirty="0">
                <a:effectLst/>
                <a:latin typeface="Times New Roman" panose="02020603050405020304" pitchFamily="18" charset="0"/>
                <a:ea typeface="黑体" panose="02010609060101010101" pitchFamily="49" charset="-122"/>
                <a:cs typeface="Times New Roman" panose="02020603050405020304" pitchFamily="18" charset="0"/>
              </a:rPr>
              <a:t>答案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(1)Y</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3e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(2)NH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(3)NO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(4)0.1</a:t>
            </a:r>
            <a:endParaRPr kumimoji="1" lang="zh-CN" altLang="en-US" sz="1800" dirty="0"/>
          </a:p>
        </p:txBody>
      </p:sp>
    </p:spTree>
    <p:extLst>
      <p:ext uri="{BB962C8B-B14F-4D97-AF65-F5344CB8AC3E}">
        <p14:creationId xmlns:p14="http://schemas.microsoft.com/office/powerpoint/2010/main" val="306560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9459A46-80E4-20D6-6333-AC564F1D3455}"/>
              </a:ext>
            </a:extLst>
          </p:cNvPr>
          <p:cNvSpPr txBox="1"/>
          <p:nvPr/>
        </p:nvSpPr>
        <p:spPr>
          <a:xfrm>
            <a:off x="182088" y="94195"/>
            <a:ext cx="11827823" cy="957250"/>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15</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高铁酸钠</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FeO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易溶于水，是一种新型多功能水处理剂。从环境保护的角度看，制备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FeO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较好的方法为电解法，其装置如图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所示。</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9217" name="Picture 1">
            <a:extLst>
              <a:ext uri="{FF2B5EF4-FFF2-40B4-BE49-F238E27FC236}">
                <a16:creationId xmlns:a16="http://schemas.microsoft.com/office/drawing/2014/main" id="{0E8E94EF-C477-F955-3B88-F71F613B5A1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18597" y="1275875"/>
            <a:ext cx="5316000" cy="2451553"/>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a:extLst>
              <a:ext uri="{FF2B5EF4-FFF2-40B4-BE49-F238E27FC236}">
                <a16:creationId xmlns:a16="http://schemas.microsoft.com/office/drawing/2014/main" id="{41483F31-5A7A-FCFC-F258-71EBEB022447}"/>
              </a:ext>
            </a:extLst>
          </p:cNvPr>
          <p:cNvSpPr txBox="1"/>
          <p:nvPr/>
        </p:nvSpPr>
        <p:spPr>
          <a:xfrm>
            <a:off x="360217" y="3951858"/>
            <a:ext cx="11471564" cy="1418915"/>
          </a:xfrm>
          <a:prstGeom prst="rect">
            <a:avLst/>
          </a:prstGeom>
          <a:noFill/>
        </p:spPr>
        <p:txBody>
          <a:bodyPr wrap="square" rtlCol="0">
            <a:spAutoFit/>
          </a:bodyPr>
          <a:lstStyle/>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①</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电解过程中阳极的电极反应式为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②</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装置中的电源采用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NaBH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硼元素的化合价为＋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作原料的燃料电池，电池工作原理如图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所示。工作过程中该电源的正极反应式为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由</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填</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，下同</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极区移向</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极区。</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文本框 2">
            <a:extLst>
              <a:ext uri="{FF2B5EF4-FFF2-40B4-BE49-F238E27FC236}">
                <a16:creationId xmlns:a16="http://schemas.microsoft.com/office/drawing/2014/main" id="{42339E49-4D74-0915-AC8D-57775E96FB1C}"/>
              </a:ext>
            </a:extLst>
          </p:cNvPr>
          <p:cNvSpPr txBox="1"/>
          <p:nvPr/>
        </p:nvSpPr>
        <p:spPr>
          <a:xfrm>
            <a:off x="360217" y="5696607"/>
            <a:ext cx="11043507" cy="646331"/>
          </a:xfrm>
          <a:prstGeom prst="rect">
            <a:avLst/>
          </a:prstGeom>
          <a:noFill/>
        </p:spPr>
        <p:txBody>
          <a:bodyPr wrap="square" rtlCol="0">
            <a:spAutoFit/>
          </a:bodyPr>
          <a:lstStyle/>
          <a:p>
            <a:r>
              <a:rPr lang="zh-CN" altLang="zh-CN" sz="1800" kern="100" dirty="0">
                <a:effectLst/>
                <a:latin typeface="Times New Roman" panose="02020603050405020304" pitchFamily="18" charset="0"/>
                <a:ea typeface="黑体" panose="02010609060101010101" pitchFamily="49" charset="-122"/>
                <a:cs typeface="Times New Roman" panose="02020603050405020304" pitchFamily="18" charset="0"/>
              </a:rPr>
              <a:t>答案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①</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Fe</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8OH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6e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=FeO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②</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=2OH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b</a:t>
            </a:r>
            <a:endParaRPr kumimoji="1" lang="zh-CN" altLang="en-US" sz="1800" dirty="0"/>
          </a:p>
          <a:p>
            <a:endParaRPr kumimoji="1" lang="zh-CN" altLang="en-US" dirty="0"/>
          </a:p>
        </p:txBody>
      </p:sp>
    </p:spTree>
    <p:extLst>
      <p:ext uri="{BB962C8B-B14F-4D97-AF65-F5344CB8AC3E}">
        <p14:creationId xmlns:p14="http://schemas.microsoft.com/office/powerpoint/2010/main" val="303415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9459A46-80E4-20D6-6333-AC564F1D3455}"/>
              </a:ext>
            </a:extLst>
          </p:cNvPr>
          <p:cNvSpPr txBox="1"/>
          <p:nvPr/>
        </p:nvSpPr>
        <p:spPr>
          <a:xfrm>
            <a:off x="59377" y="106070"/>
            <a:ext cx="11827823" cy="957250"/>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15</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 (2)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利用电化学原理，将</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和熔融</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KNO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制成燃料电池，模拟工业电解法来处理含</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Cr</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7</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的废水，如图</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所示，电解过程中溶液发生反应：</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Cr</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7</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6Fe</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14H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=2Cr</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6Fe</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7H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9219" name="Picture 3">
            <a:extLst>
              <a:ext uri="{FF2B5EF4-FFF2-40B4-BE49-F238E27FC236}">
                <a16:creationId xmlns:a16="http://schemas.microsoft.com/office/drawing/2014/main" id="{E1F8F989-9380-AE18-500F-AA1DEA031F1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187869" y="1062903"/>
            <a:ext cx="5101107" cy="2417586"/>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a:extLst>
              <a:ext uri="{FF2B5EF4-FFF2-40B4-BE49-F238E27FC236}">
                <a16:creationId xmlns:a16="http://schemas.microsoft.com/office/drawing/2014/main" id="{3132C0B6-13FE-428B-3C88-BBC60862A44E}"/>
              </a:ext>
            </a:extLst>
          </p:cNvPr>
          <p:cNvSpPr txBox="1"/>
          <p:nvPr/>
        </p:nvSpPr>
        <p:spPr>
          <a:xfrm>
            <a:off x="136566" y="3429000"/>
            <a:ext cx="11673444" cy="2803909"/>
          </a:xfrm>
          <a:prstGeom prst="rect">
            <a:avLst/>
          </a:prstGeom>
          <a:noFill/>
        </p:spPr>
        <p:txBody>
          <a:bodyPr wrap="square" rtlCol="0">
            <a:spAutoFit/>
          </a:bodyPr>
          <a:lstStyle/>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①</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甲池工作时，</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转变成绿色硝化剂</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Y</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Y</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5</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，可循环使用。则石墨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Ⅱ</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极；石墨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Ⅰ</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附近发生的电极反应式为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②</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工作时，甲池内的</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向</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填</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石墨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Ⅰ”</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石墨</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Ⅱ”</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电极移动；在相同条件下，消耗的</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和</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的体积比为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③</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乙池中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Fe(</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Ⅰ</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棒上发生的电极反应为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④</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若溶液中减少了</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0.01 mol Cr</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7</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，则电路中至少转移了</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 mol</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电子。</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文本框 3">
            <a:extLst>
              <a:ext uri="{FF2B5EF4-FFF2-40B4-BE49-F238E27FC236}">
                <a16:creationId xmlns:a16="http://schemas.microsoft.com/office/drawing/2014/main" id="{575CEAB7-7C7E-4002-1967-69022EB4C4E9}"/>
              </a:ext>
            </a:extLst>
          </p:cNvPr>
          <p:cNvSpPr txBox="1"/>
          <p:nvPr/>
        </p:nvSpPr>
        <p:spPr>
          <a:xfrm>
            <a:off x="136566" y="6340831"/>
            <a:ext cx="10720620" cy="369332"/>
          </a:xfrm>
          <a:prstGeom prst="rect">
            <a:avLst/>
          </a:prstGeom>
          <a:noFill/>
        </p:spPr>
        <p:txBody>
          <a:bodyPr wrap="square" rtlCol="0">
            <a:spAutoFit/>
          </a:bodyPr>
          <a:lstStyle/>
          <a:p>
            <a:r>
              <a:rPr lang="zh-CN" altLang="zh-CN" sz="1800" kern="100" dirty="0">
                <a:effectLst/>
                <a:latin typeface="Times New Roman" panose="02020603050405020304" pitchFamily="18" charset="0"/>
                <a:ea typeface="黑体" panose="02010609060101010101" pitchFamily="49" charset="-122"/>
                <a:cs typeface="Times New Roman" panose="02020603050405020304" pitchFamily="18" charset="0"/>
              </a:rPr>
              <a:t>答案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 (2)</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①</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正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5</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②</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石墨</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Ⅰ</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③</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Fe</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=Fe</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④</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0.12</a:t>
            </a:r>
            <a:endParaRPr kumimoji="1" lang="zh-CN" altLang="en-US" sz="1800" dirty="0"/>
          </a:p>
        </p:txBody>
      </p:sp>
    </p:spTree>
    <p:extLst>
      <p:ext uri="{BB962C8B-B14F-4D97-AF65-F5344CB8AC3E}">
        <p14:creationId xmlns:p14="http://schemas.microsoft.com/office/powerpoint/2010/main" val="62947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4D944A15-DCA8-6FFA-8168-67D861055F4C}"/>
              </a:ext>
            </a:extLst>
          </p:cNvPr>
          <p:cNvSpPr txBox="1"/>
          <p:nvPr/>
        </p:nvSpPr>
        <p:spPr>
          <a:xfrm>
            <a:off x="135211" y="765411"/>
            <a:ext cx="11603865" cy="4656852"/>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黑体" panose="02010609060101010101" pitchFamily="49"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黑体" panose="02010609060101010101" pitchFamily="49" charset="-122"/>
                <a:cs typeface="Times New Roman" panose="02020603050405020304" pitchFamily="18" charset="0"/>
              </a:rPr>
              <a:t>计算的原则</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阳极失去的电子数</a:t>
            </a:r>
            <a:r>
              <a:rPr lang="zh-CN" altLang="zh-CN" sz="2000" u="sng"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等于</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阴极得到的电子数。</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串联电路中通过各电解池的电子总数</a:t>
            </a:r>
            <a:r>
              <a:rPr lang="zh-CN" altLang="zh-CN" sz="2000" u="sng"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相等</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电源输出的电子总数和电解池中转移的电子总数</a:t>
            </a:r>
            <a:r>
              <a:rPr lang="zh-CN" altLang="zh-CN" sz="2000" u="sng"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相等</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黑体" panose="02010609060101010101" pitchFamily="49"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黑体" panose="02010609060101010101" pitchFamily="49" charset="-122"/>
                <a:cs typeface="Times New Roman" panose="02020603050405020304" pitchFamily="18" charset="0"/>
              </a:rPr>
              <a:t>计算的方法</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得失电子守恒法计算：用于串联电路、通过阴阳两极的电量相同等类型的计算，其依据是电路上转移的电子总数相等。</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总反应式计算：先写出电极反应式，再写出总反应式，最后根据总反应式列比例式计算。</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关系式计算：借得失电子守恒关系建立已知量与未知量之间的桥梁，建立计算所需的关系式。如电路中通过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 mol 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可构建如下关系式：</a:t>
            </a:r>
            <a:endParaRPr kumimoji="1" lang="zh-CN" altLang="en-US" sz="2000" dirty="0"/>
          </a:p>
        </p:txBody>
      </p:sp>
      <p:pic>
        <p:nvPicPr>
          <p:cNvPr id="5" name="图片 4">
            <a:extLst>
              <a:ext uri="{FF2B5EF4-FFF2-40B4-BE49-F238E27FC236}">
                <a16:creationId xmlns:a16="http://schemas.microsoft.com/office/drawing/2014/main" id="{AE6E2E7F-037D-128A-2C9C-0D8AE2864E34}"/>
              </a:ext>
            </a:extLst>
          </p:cNvPr>
          <p:cNvPicPr>
            <a:picLocks noChangeAspect="1"/>
          </p:cNvPicPr>
          <p:nvPr/>
        </p:nvPicPr>
        <p:blipFill>
          <a:blip r:embed="rId2"/>
          <a:stretch>
            <a:fillRect/>
          </a:stretch>
        </p:blipFill>
        <p:spPr>
          <a:xfrm>
            <a:off x="2803402" y="5422263"/>
            <a:ext cx="5152929" cy="1219177"/>
          </a:xfrm>
          <a:prstGeom prst="rect">
            <a:avLst/>
          </a:prstGeom>
        </p:spPr>
      </p:pic>
      <p:sp>
        <p:nvSpPr>
          <p:cNvPr id="2" name="文本框 1">
            <a:extLst>
              <a:ext uri="{FF2B5EF4-FFF2-40B4-BE49-F238E27FC236}">
                <a16:creationId xmlns:a16="http://schemas.microsoft.com/office/drawing/2014/main" id="{7D047AAE-E19F-3F13-50B4-B3786A3B9B1F}"/>
              </a:ext>
            </a:extLst>
          </p:cNvPr>
          <p:cNvSpPr txBox="1"/>
          <p:nvPr/>
        </p:nvSpPr>
        <p:spPr>
          <a:xfrm>
            <a:off x="135211" y="216560"/>
            <a:ext cx="5592927" cy="461665"/>
          </a:xfrm>
          <a:prstGeom prst="rect">
            <a:avLst/>
          </a:prstGeom>
          <a:noFill/>
        </p:spPr>
        <p:txBody>
          <a:bodyPr wrap="square" rtlCol="0">
            <a:spAutoFit/>
          </a:bodyPr>
          <a:lstStyle/>
          <a:p>
            <a:r>
              <a:rPr kumimoji="1" lang="zh-CN" altLang="en-US" sz="2400" b="1" dirty="0">
                <a:solidFill>
                  <a:srgbClr val="FF0000"/>
                </a:solidFill>
                <a:highlight>
                  <a:srgbClr val="FFFF00"/>
                </a:highlight>
                <a:latin typeface="SimSun" panose="02010600030101010101" pitchFamily="2" charset="-122"/>
                <a:ea typeface="SimSun" panose="02010600030101010101" pitchFamily="2" charset="-122"/>
              </a:rPr>
              <a:t>电解相关计算</a:t>
            </a:r>
          </a:p>
        </p:txBody>
      </p:sp>
    </p:spTree>
    <p:extLst>
      <p:ext uri="{BB962C8B-B14F-4D97-AF65-F5344CB8AC3E}">
        <p14:creationId xmlns:p14="http://schemas.microsoft.com/office/powerpoint/2010/main" val="1628017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663ADDEC-C4E5-4A40-5181-6FDF4976E912}"/>
              </a:ext>
            </a:extLst>
          </p:cNvPr>
          <p:cNvSpPr txBox="1"/>
          <p:nvPr/>
        </p:nvSpPr>
        <p:spPr>
          <a:xfrm>
            <a:off x="155671" y="243744"/>
            <a:ext cx="11763895" cy="957250"/>
          </a:xfrm>
          <a:prstGeom prst="rect">
            <a:avLst/>
          </a:prstGeom>
          <a:noFill/>
        </p:spPr>
        <p:txBody>
          <a:bodyPr wrap="square">
            <a:spAutoFit/>
          </a:bodyPr>
          <a:lstStyle/>
          <a:p>
            <a:pPr algn="just">
              <a:lnSpc>
                <a:spcPct val="150000"/>
              </a:lnSpc>
              <a:spcAft>
                <a:spcPts val="0"/>
              </a:spcAft>
            </a:pPr>
            <a:r>
              <a:rPr lang="zh-CN" altLang="en-US" sz="2000" b="1" kern="100" spc="-100" dirty="0">
                <a:latin typeface="Times New Roman" panose="02020603050405020304" pitchFamily="18" charset="0"/>
                <a:ea typeface="SimSun" panose="02010600030101010101" pitchFamily="2" charset="-122"/>
                <a:cs typeface="Times New Roman" panose="02020603050405020304" pitchFamily="18" charset="0"/>
              </a:rPr>
              <a:t>例题</a:t>
            </a:r>
            <a:r>
              <a:rPr lang="en-US" altLang="zh-CN" sz="2000" b="1" kern="100" spc="-100" dirty="0">
                <a:latin typeface="Times New Roman" panose="02020603050405020304" pitchFamily="18" charset="0"/>
                <a:ea typeface="SimSun" panose="02010600030101010101" pitchFamily="2" charset="-122"/>
                <a:cs typeface="Times New Roman" panose="02020603050405020304" pitchFamily="18" charset="0"/>
              </a:rPr>
              <a:t>1</a:t>
            </a:r>
            <a:r>
              <a:rPr lang="zh-CN" altLang="en-US" sz="2000" b="1" kern="100" spc="-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b="1" kern="100" spc="-100" dirty="0">
                <a:latin typeface="Times New Roman" panose="02020603050405020304" pitchFamily="18" charset="0"/>
                <a:ea typeface="SimSun" panose="02010600030101010101" pitchFamily="2" charset="-122"/>
                <a:cs typeface="Times New Roman" panose="02020603050405020304" pitchFamily="18" charset="0"/>
              </a:rPr>
              <a:t> </a:t>
            </a:r>
            <a:r>
              <a:rPr lang="zh-CN" altLang="zh-CN" sz="2000" kern="100" spc="-100" dirty="0">
                <a:latin typeface="Times New Roman" panose="02020603050405020304" pitchFamily="18" charset="0"/>
                <a:ea typeface="SimSun" panose="02010600030101010101" pitchFamily="2" charset="-122"/>
                <a:cs typeface="Times New Roman" panose="02020603050405020304" pitchFamily="18" charset="0"/>
              </a:rPr>
              <a:t>如图所示的</a:t>
            </a:r>
            <a:r>
              <a:rPr lang="en-US" altLang="zh-CN" sz="2000" kern="100" spc="-100" dirty="0">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spc="-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spc="-100" dirty="0">
                <a:latin typeface="Times New Roman" panose="02020603050405020304" pitchFamily="18" charset="0"/>
                <a:ea typeface="SimSun" panose="02010600030101010101" pitchFamily="2" charset="-122"/>
                <a:cs typeface="Times New Roman" panose="02020603050405020304" pitchFamily="18" charset="0"/>
              </a:rPr>
              <a:t>B</a:t>
            </a:r>
            <a:r>
              <a:rPr lang="zh-CN" altLang="zh-CN" sz="2000" kern="100" spc="-100" dirty="0">
                <a:latin typeface="Times New Roman" panose="02020603050405020304" pitchFamily="18" charset="0"/>
                <a:ea typeface="SimSun" panose="02010600030101010101" pitchFamily="2" charset="-122"/>
                <a:cs typeface="Times New Roman" panose="02020603050405020304" pitchFamily="18" charset="0"/>
              </a:rPr>
              <a:t>两个电解池中的电极均为铂，在</a:t>
            </a:r>
            <a:r>
              <a:rPr lang="en-US" altLang="zh-CN" sz="2000" kern="100" spc="-100" dirty="0">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spc="-100" dirty="0">
                <a:latin typeface="Times New Roman" panose="02020603050405020304" pitchFamily="18" charset="0"/>
                <a:ea typeface="SimSun" panose="02010600030101010101" pitchFamily="2" charset="-122"/>
                <a:cs typeface="Times New Roman" panose="02020603050405020304" pitchFamily="18" charset="0"/>
              </a:rPr>
              <a:t>池中加入</a:t>
            </a:r>
            <a:r>
              <a:rPr lang="en-US" altLang="zh-CN" sz="2000" kern="100" spc="-100" dirty="0">
                <a:latin typeface="Times New Roman" panose="02020603050405020304" pitchFamily="18" charset="0"/>
                <a:ea typeface="SimSun" panose="02010600030101010101" pitchFamily="2" charset="-122"/>
                <a:cs typeface="Times New Roman" panose="02020603050405020304" pitchFamily="18" charset="0"/>
              </a:rPr>
              <a:t>0.05 </a:t>
            </a:r>
            <a:r>
              <a:rPr lang="en-US" altLang="zh-CN" sz="2000" kern="100" spc="-100" dirty="0" err="1">
                <a:latin typeface="Times New Roman" panose="02020603050405020304" pitchFamily="18" charset="0"/>
                <a:ea typeface="SimSun" panose="02010600030101010101" pitchFamily="2" charset="-122"/>
                <a:cs typeface="Times New Roman" panose="02020603050405020304" pitchFamily="18" charset="0"/>
              </a:rPr>
              <a:t>mol·</a:t>
            </a:r>
            <a:r>
              <a:rPr lang="en-US" altLang="zh-CN" sz="2000" kern="100" dirty="0" err="1">
                <a:latin typeface="Times New Roman" panose="02020603050405020304" pitchFamily="18" charset="0"/>
                <a:ea typeface="SimSun" panose="02010600030101010101" pitchFamily="2" charset="-122"/>
                <a:cs typeface="Times New Roman" panose="02020603050405020304" pitchFamily="18" charset="0"/>
              </a:rPr>
              <a:t>L</a:t>
            </a:r>
            <a:r>
              <a:rPr lang="zh-CN" altLang="zh-CN" sz="2000" kern="100" baseline="300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baseline="30000" dirty="0">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氯化铜溶液，</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B</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池中加入</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0.1 </a:t>
            </a:r>
            <a:r>
              <a:rPr lang="en-US" altLang="zh-CN" sz="2000" kern="100" dirty="0" err="1">
                <a:latin typeface="Times New Roman" panose="02020603050405020304" pitchFamily="18" charset="0"/>
                <a:ea typeface="SimSun" panose="02010600030101010101" pitchFamily="2" charset="-122"/>
                <a:cs typeface="Times New Roman" panose="02020603050405020304" pitchFamily="18" charset="0"/>
              </a:rPr>
              <a:t>mol·L</a:t>
            </a:r>
            <a:r>
              <a:rPr lang="zh-CN" altLang="zh-CN" sz="2000" kern="100" baseline="300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baseline="30000" dirty="0">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硝酸银溶液，进行电解。</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b</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c</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d</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四个电极上所析出的物质的物质的量之比是</a:t>
            </a:r>
          </a:p>
        </p:txBody>
      </p:sp>
      <p:pic>
        <p:nvPicPr>
          <p:cNvPr id="4" name="Picture 2" descr="1-130">
            <a:extLst>
              <a:ext uri="{FF2B5EF4-FFF2-40B4-BE49-F238E27FC236}">
                <a16:creationId xmlns:a16="http://schemas.microsoft.com/office/drawing/2014/main" id="{769EB29A-1C92-E101-9928-1C92A9711FEA}"/>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04802" y="1479951"/>
            <a:ext cx="2484576" cy="1915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文本框 5">
            <a:extLst>
              <a:ext uri="{FF2B5EF4-FFF2-40B4-BE49-F238E27FC236}">
                <a16:creationId xmlns:a16="http://schemas.microsoft.com/office/drawing/2014/main" id="{87A74BFE-1763-0502-4039-320EB594C3D8}"/>
              </a:ext>
            </a:extLst>
          </p:cNvPr>
          <p:cNvSpPr txBox="1"/>
          <p:nvPr/>
        </p:nvSpPr>
        <p:spPr>
          <a:xfrm>
            <a:off x="461247" y="4269810"/>
            <a:ext cx="11563517" cy="963469"/>
          </a:xfrm>
          <a:prstGeom prst="rect">
            <a:avLst/>
          </a:prstGeom>
          <a:noFill/>
        </p:spPr>
        <p:txBody>
          <a:bodyPr wrap="square">
            <a:spAutoFit/>
          </a:bodyPr>
          <a:lstStyle/>
          <a:p>
            <a:pPr>
              <a:lnSpc>
                <a:spcPct val="150000"/>
              </a:lnSpc>
            </a:pPr>
            <a:r>
              <a:rPr lang="zh-CN" altLang="en-US" sz="2000" kern="100" dirty="0">
                <a:latin typeface="Times New Roman" panose="02020603050405020304" pitchFamily="18" charset="0"/>
                <a:ea typeface="SimSun" panose="02010600030101010101" pitchFamily="2" charset="-122"/>
                <a:cs typeface="Times New Roman" panose="02020603050405020304" pitchFamily="18" charset="0"/>
              </a:rPr>
              <a:t>解析：</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由得失电子守恒可得关系式：</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2e</a:t>
            </a:r>
            <a:r>
              <a:rPr lang="zh-CN" altLang="zh-CN" sz="2000" kern="100" baseline="30000" dirty="0">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Cu</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Cl</a:t>
            </a:r>
            <a:r>
              <a:rPr lang="en-US" altLang="zh-CN" sz="2000" kern="100" baseline="-25000" dirty="0">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2Ag</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  O</a:t>
            </a:r>
            <a:r>
              <a:rPr lang="en-US" altLang="zh-CN" sz="2000" kern="100" baseline="-25000" dirty="0">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，所以</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b</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c</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d</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四个电极上所析出物质的物质的量之比为</a:t>
            </a: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2∶2∶4∶1</a:t>
            </a:r>
            <a:r>
              <a:rPr lang="zh-CN" altLang="zh-CN" sz="2000" kern="100" dirty="0">
                <a:latin typeface="Times New Roman" panose="02020603050405020304" pitchFamily="18" charset="0"/>
                <a:ea typeface="SimSun" panose="02010600030101010101" pitchFamily="2" charset="-122"/>
                <a:cs typeface="Times New Roman" panose="02020603050405020304" pitchFamily="18" charset="0"/>
              </a:rPr>
              <a:t>。</a:t>
            </a:r>
            <a:endParaRPr lang="zh-CN" altLang="en-US" sz="2000" dirty="0">
              <a:latin typeface="Times New Roman" panose="02020603050405020304" pitchFamily="18" charset="0"/>
              <a:ea typeface="SimSun" panose="02010600030101010101" pitchFamily="2" charset="-122"/>
              <a:cs typeface="Times New Roman" panose="02020603050405020304" pitchFamily="18" charset="0"/>
            </a:endParaRPr>
          </a:p>
        </p:txBody>
      </p:sp>
      <p:sp>
        <p:nvSpPr>
          <p:cNvPr id="7" name="文本框 6">
            <a:extLst>
              <a:ext uri="{FF2B5EF4-FFF2-40B4-BE49-F238E27FC236}">
                <a16:creationId xmlns:a16="http://schemas.microsoft.com/office/drawing/2014/main" id="{FB41BA79-1F99-0A63-CEA4-0A557D2B60BD}"/>
              </a:ext>
            </a:extLst>
          </p:cNvPr>
          <p:cNvSpPr txBox="1"/>
          <p:nvPr/>
        </p:nvSpPr>
        <p:spPr>
          <a:xfrm>
            <a:off x="720192" y="3462625"/>
            <a:ext cx="9880375" cy="505267"/>
          </a:xfrm>
          <a:prstGeom prst="rect">
            <a:avLst/>
          </a:prstGeom>
          <a:noFill/>
        </p:spPr>
        <p:txBody>
          <a:bodyPr wrap="square" rtlCol="0">
            <a:spAutoFit/>
          </a:bodyPr>
          <a:lstStyle/>
          <a:p>
            <a:pPr algn="just">
              <a:lnSpc>
                <a:spcPct val="150000"/>
              </a:lnSpc>
              <a:spcAft>
                <a:spcPts val="0"/>
              </a:spcAft>
            </a:pPr>
            <a:r>
              <a:rPr lang="en-US" altLang="zh-CN" sz="2000" kern="100" dirty="0">
                <a:latin typeface="Times New Roman" panose="02020603050405020304" pitchFamily="18" charset="0"/>
                <a:ea typeface="SimSun" panose="02010600030101010101" pitchFamily="2" charset="-122"/>
                <a:cs typeface="Times New Roman" panose="02020603050405020304" pitchFamily="18" charset="0"/>
              </a:rPr>
              <a:t>A.2∶2∶4∶1  	B.1∶1∶2∶1		C.2∶1∶1∶1		D.2∶1∶2∶1</a:t>
            </a:r>
            <a:endParaRPr kumimoji="1" lang="zh-CN" altLang="en-US" sz="2000" dirty="0"/>
          </a:p>
        </p:txBody>
      </p:sp>
    </p:spTree>
    <p:extLst>
      <p:ext uri="{BB962C8B-B14F-4D97-AF65-F5344CB8AC3E}">
        <p14:creationId xmlns:p14="http://schemas.microsoft.com/office/powerpoint/2010/main" val="175119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BA598133-55E9-740E-BAE1-1445F5CE6F5C}"/>
              </a:ext>
            </a:extLst>
          </p:cNvPr>
          <p:cNvSpPr txBox="1"/>
          <p:nvPr/>
        </p:nvSpPr>
        <p:spPr>
          <a:xfrm>
            <a:off x="97104" y="625091"/>
            <a:ext cx="6659745" cy="2803909"/>
          </a:xfrm>
          <a:prstGeom prst="rect">
            <a:avLst/>
          </a:prstGeom>
          <a:noFill/>
        </p:spPr>
        <p:txBody>
          <a:bodyPr wrap="square" rtlCol="0">
            <a:spAutoFit/>
          </a:bodyPr>
          <a:lstStyle/>
          <a:p>
            <a:pPr algn="just">
              <a:lnSpc>
                <a:spcPct val="150000"/>
              </a:lnSpc>
            </a:pPr>
            <a:r>
              <a:rPr lang="zh-CN" altLang="en-US" sz="2000" b="1" kern="100" dirty="0">
                <a:effectLst/>
                <a:latin typeface="Times New Roman" panose="02020603050405020304" pitchFamily="18" charset="0"/>
                <a:ea typeface="宋体" panose="02010600030101010101" pitchFamily="2" charset="-122"/>
                <a:cs typeface="Times New Roman" panose="02020603050405020304" pitchFamily="18" charset="0"/>
              </a:rPr>
              <a:t>例题</a:t>
            </a:r>
            <a:r>
              <a:rPr lang="en-US" altLang="zh-CN" sz="2000" b="1" kern="100" dirty="0">
                <a:effectLst/>
                <a:latin typeface="Times New Roman" panose="02020603050405020304" pitchFamily="18" charset="0"/>
                <a:ea typeface="宋体" panose="02010600030101010101" pitchFamily="2" charset="-122"/>
                <a:cs typeface="Times New Roman" panose="02020603050405020304" pitchFamily="18" charset="0"/>
              </a:rPr>
              <a:t>2</a:t>
            </a:r>
            <a:r>
              <a:rPr lang="zh-CN" altLang="en-US" sz="2000"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将两个铂电极插入</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500 mL CuSO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溶液中进行电解，通电一段时间后，某一电极增重</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6.4 g(</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设电解时该电极无氢气析出，且不考虑水解和溶液体积变化</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此时溶液中氢离子浓度约为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阳极产生的气体在标准状况下的体积为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en-US" alt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pP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9" name="图片 8">
            <a:extLst>
              <a:ext uri="{FF2B5EF4-FFF2-40B4-BE49-F238E27FC236}">
                <a16:creationId xmlns:a16="http://schemas.microsoft.com/office/drawing/2014/main" id="{722CDF77-5EC6-F993-373D-CBA64BC5446B}"/>
              </a:ext>
            </a:extLst>
          </p:cNvPr>
          <p:cNvPicPr>
            <a:picLocks noChangeAspect="1"/>
          </p:cNvPicPr>
          <p:nvPr/>
        </p:nvPicPr>
        <p:blipFill>
          <a:blip r:embed="rId2"/>
          <a:stretch>
            <a:fillRect/>
          </a:stretch>
        </p:blipFill>
        <p:spPr>
          <a:xfrm>
            <a:off x="7165540" y="625091"/>
            <a:ext cx="4650314" cy="3406747"/>
          </a:xfrm>
          <a:prstGeom prst="rect">
            <a:avLst/>
          </a:prstGeom>
        </p:spPr>
      </p:pic>
      <p:sp>
        <p:nvSpPr>
          <p:cNvPr id="3" name="文本框 2">
            <a:extLst>
              <a:ext uri="{FF2B5EF4-FFF2-40B4-BE49-F238E27FC236}">
                <a16:creationId xmlns:a16="http://schemas.microsoft.com/office/drawing/2014/main" id="{D877BA0A-3F14-C2F9-2349-6C5DA5ABA120}"/>
              </a:ext>
            </a:extLst>
          </p:cNvPr>
          <p:cNvSpPr txBox="1"/>
          <p:nvPr/>
        </p:nvSpPr>
        <p:spPr>
          <a:xfrm>
            <a:off x="865195" y="3662506"/>
            <a:ext cx="6096000" cy="369332"/>
          </a:xfrm>
          <a:prstGeom prst="rect">
            <a:avLst/>
          </a:prstGeom>
          <a:noFill/>
        </p:spPr>
        <p:txBody>
          <a:bodyPr wrap="square">
            <a:spAutoFit/>
          </a:bodyPr>
          <a:lstStyle/>
          <a:p>
            <a:r>
              <a:rPr lang="zh-CN" altLang="zh-CN" sz="1800" kern="100" dirty="0">
                <a:effectLst/>
                <a:latin typeface="Times New Roman" panose="02020603050405020304" pitchFamily="18" charset="0"/>
                <a:ea typeface="黑体" panose="02010609060101010101" pitchFamily="49" charset="-122"/>
                <a:cs typeface="Times New Roman" panose="02020603050405020304" pitchFamily="18" charset="0"/>
              </a:rPr>
              <a:t>答案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(1)0.4 </a:t>
            </a:r>
            <a:r>
              <a:rPr lang="en-US" altLang="zh-CN" sz="1800" kern="100" dirty="0" err="1">
                <a:effectLst/>
                <a:latin typeface="Times New Roman" panose="02020603050405020304" pitchFamily="18" charset="0"/>
                <a:ea typeface="宋体" panose="02010600030101010101" pitchFamily="2" charset="-122"/>
                <a:cs typeface="Courier New" panose="02070309020205020404" pitchFamily="49" charset="0"/>
              </a:rPr>
              <a:t>mol·L</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baseline="300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(2)1.12 L</a:t>
            </a:r>
            <a:endParaRPr lang="zh-CN" altLang="en-US" dirty="0"/>
          </a:p>
        </p:txBody>
      </p:sp>
    </p:spTree>
    <p:extLst>
      <p:ext uri="{BB962C8B-B14F-4D97-AF65-F5344CB8AC3E}">
        <p14:creationId xmlns:p14="http://schemas.microsoft.com/office/powerpoint/2010/main" val="418673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9D407B8-6C40-9DF1-26E6-11BAEA216E07}"/>
              </a:ext>
            </a:extLst>
          </p:cNvPr>
          <p:cNvSpPr txBox="1"/>
          <p:nvPr/>
        </p:nvSpPr>
        <p:spPr>
          <a:xfrm>
            <a:off x="120203" y="288464"/>
            <a:ext cx="11951594" cy="1418915"/>
          </a:xfrm>
          <a:prstGeom prst="rect">
            <a:avLst/>
          </a:prstGeom>
          <a:noFill/>
        </p:spPr>
        <p:txBody>
          <a:bodyPr wrap="square" rtlCol="0">
            <a:spAutoFit/>
          </a:bodyPr>
          <a:lstStyle/>
          <a:p>
            <a:pPr algn="just">
              <a:lnSpc>
                <a:spcPct val="150000"/>
              </a:lnSpc>
            </a:pPr>
            <a:r>
              <a:rPr lang="zh-CN" altLang="en-US" sz="2000" b="1" kern="100" dirty="0">
                <a:latin typeface="Times New Roman" panose="02020603050405020304" pitchFamily="18" charset="0"/>
                <a:ea typeface="SimSun" panose="02010600030101010101" pitchFamily="2" charset="-122"/>
                <a:cs typeface="Times New Roman" panose="02020603050405020304" pitchFamily="18" charset="0"/>
              </a:rPr>
              <a:t>练习</a:t>
            </a:r>
            <a:r>
              <a:rPr lang="en-US" altLang="zh-CN" sz="2000" b="1" kern="100" dirty="0">
                <a:effectLst/>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．将</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0.2 mol AgNO</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0.4 mol Cu(NO</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和</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0.6 mol </a:t>
            </a:r>
            <a:r>
              <a:rPr lang="en-US" altLang="zh-CN" sz="2000" kern="100" dirty="0" err="1">
                <a:effectLst/>
                <a:latin typeface="Times New Roman" panose="02020603050405020304" pitchFamily="18" charset="0"/>
                <a:ea typeface="SimSun" panose="02010600030101010101" pitchFamily="2" charset="-122"/>
                <a:cs typeface="Times New Roman" panose="02020603050405020304" pitchFamily="18" charset="0"/>
              </a:rPr>
              <a:t>KCl</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溶于水配制成</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100 mL</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溶液，用惰性电极电解一段时间后，在一极上析出</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0.3 mol Cu</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，此时在另一极上生成的气体体积</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标准状况下</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为</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4.48 L  	B</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5.6 L	C</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6.7 L  	D</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7.8 L</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文本框 3">
            <a:extLst>
              <a:ext uri="{FF2B5EF4-FFF2-40B4-BE49-F238E27FC236}">
                <a16:creationId xmlns:a16="http://schemas.microsoft.com/office/drawing/2014/main" id="{68ECC95E-BA18-6423-DA9F-E330D0DA29BF}"/>
              </a:ext>
            </a:extLst>
          </p:cNvPr>
          <p:cNvSpPr txBox="1"/>
          <p:nvPr/>
        </p:nvSpPr>
        <p:spPr>
          <a:xfrm>
            <a:off x="9538487" y="832463"/>
            <a:ext cx="430901" cy="498663"/>
          </a:xfrm>
          <a:prstGeom prst="rect">
            <a:avLst/>
          </a:prstGeom>
          <a:noFill/>
        </p:spPr>
        <p:txBody>
          <a:bodyPr wrap="square">
            <a:spAutoFit/>
          </a:bodyPr>
          <a:lstStyle/>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B</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9326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E725CB2-49AF-FA4B-5830-DC7558D6A532}"/>
              </a:ext>
            </a:extLst>
          </p:cNvPr>
          <p:cNvSpPr txBox="1"/>
          <p:nvPr/>
        </p:nvSpPr>
        <p:spPr>
          <a:xfrm>
            <a:off x="463639" y="309093"/>
            <a:ext cx="11153105" cy="1421992"/>
          </a:xfrm>
          <a:prstGeom prst="rect">
            <a:avLst/>
          </a:prstGeom>
          <a:noFill/>
        </p:spPr>
        <p:txBody>
          <a:bodyPr wrap="square" rtlCol="0">
            <a:spAutoFit/>
          </a:bodyPr>
          <a:lstStyle/>
          <a:p>
            <a:pPr>
              <a:lnSpc>
                <a:spcPct val="150000"/>
              </a:lnSpc>
            </a:pPr>
            <a:r>
              <a:rPr lang="zh-CN" altLang="en-US" sz="2000" b="1" kern="100" dirty="0">
                <a:latin typeface="Times New Roman" panose="02020603050405020304" pitchFamily="18" charset="0"/>
                <a:ea typeface="SimSun" panose="02010600030101010101" pitchFamily="2" charset="-122"/>
                <a:cs typeface="Times New Roman" panose="02020603050405020304" pitchFamily="18" charset="0"/>
              </a:rPr>
              <a:t>练习</a:t>
            </a:r>
            <a:r>
              <a:rPr lang="en-US" altLang="zh-CN" sz="2000" b="1" kern="100" dirty="0">
                <a:effectLst/>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b="1"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用惰性电极电解</a:t>
            </a:r>
            <a:r>
              <a:rPr lang="en-US" altLang="zh-CN" sz="2000" i="1" kern="100" dirty="0">
                <a:effectLst/>
                <a:latin typeface="Times New Roman" panose="02020603050405020304" pitchFamily="18" charset="0"/>
                <a:ea typeface="SimSun" panose="02010600030101010101" pitchFamily="2" charset="-122"/>
                <a:cs typeface="Times New Roman" panose="02020603050405020304" pitchFamily="18" charset="0"/>
              </a:rPr>
              <a:t>V</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mL</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某二价金属的硫酸盐溶液一段时间，阴极有</a:t>
            </a:r>
            <a:r>
              <a:rPr lang="en-US" altLang="zh-CN" sz="2000" i="1" kern="100" dirty="0">
                <a:effectLst/>
                <a:latin typeface="Times New Roman" panose="02020603050405020304" pitchFamily="18" charset="0"/>
                <a:ea typeface="SimSun" panose="02010600030101010101" pitchFamily="2" charset="-122"/>
                <a:cs typeface="Times New Roman" panose="02020603050405020304" pitchFamily="18" charset="0"/>
              </a:rPr>
              <a:t>W</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g</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金属析出，溶液中生成的</a:t>
            </a:r>
            <a:r>
              <a:rPr lang="en-US" altLang="zh-CN" sz="2000" i="1"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(H</a:t>
            </a:r>
            <a:r>
              <a:rPr lang="zh-CN"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约为</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1×10</a:t>
            </a:r>
            <a:r>
              <a:rPr lang="zh-CN"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2</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altLang="zh-CN" sz="2000" kern="100" dirty="0" err="1">
                <a:effectLst/>
                <a:latin typeface="Times New Roman" panose="02020603050405020304" pitchFamily="18" charset="0"/>
                <a:ea typeface="SimSun" panose="02010600030101010101" pitchFamily="2" charset="-122"/>
                <a:cs typeface="Times New Roman" panose="02020603050405020304" pitchFamily="18" charset="0"/>
              </a:rPr>
              <a:t>mol·L</a:t>
            </a:r>
            <a:r>
              <a:rPr lang="zh-CN"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1</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体积变化可忽略不计</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。析出金属的相对原子质量为</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a:p>
            <a:pPr>
              <a:lnSpc>
                <a:spcPct val="150000"/>
              </a:lnSpc>
            </a:pPr>
            <a:endParaRPr kumimoji="1" lang="zh-CN" altLang="en-US" sz="2000" dirty="0">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3" name="图片 2">
            <a:extLst>
              <a:ext uri="{FF2B5EF4-FFF2-40B4-BE49-F238E27FC236}">
                <a16:creationId xmlns:a16="http://schemas.microsoft.com/office/drawing/2014/main" id="{AEEA3390-B393-D387-8466-752B0B71A49C}"/>
              </a:ext>
            </a:extLst>
          </p:cNvPr>
          <p:cNvPicPr>
            <a:picLocks noChangeAspect="1"/>
          </p:cNvPicPr>
          <p:nvPr/>
        </p:nvPicPr>
        <p:blipFill>
          <a:blip r:embed="rId2"/>
          <a:stretch>
            <a:fillRect/>
          </a:stretch>
        </p:blipFill>
        <p:spPr>
          <a:xfrm>
            <a:off x="575256" y="1458866"/>
            <a:ext cx="6309395" cy="840506"/>
          </a:xfrm>
          <a:prstGeom prst="rect">
            <a:avLst/>
          </a:prstGeom>
        </p:spPr>
      </p:pic>
      <p:sp>
        <p:nvSpPr>
          <p:cNvPr id="6" name="文本框 5">
            <a:extLst>
              <a:ext uri="{FF2B5EF4-FFF2-40B4-BE49-F238E27FC236}">
                <a16:creationId xmlns:a16="http://schemas.microsoft.com/office/drawing/2014/main" id="{5455FA42-62C9-37C7-45CA-CDB1E2977A98}"/>
              </a:ext>
            </a:extLst>
          </p:cNvPr>
          <p:cNvSpPr txBox="1"/>
          <p:nvPr/>
        </p:nvSpPr>
        <p:spPr>
          <a:xfrm>
            <a:off x="9926904" y="899667"/>
            <a:ext cx="438993" cy="400110"/>
          </a:xfrm>
          <a:prstGeom prst="rect">
            <a:avLst/>
          </a:prstGeom>
          <a:noFill/>
        </p:spPr>
        <p:txBody>
          <a:bodyPr wrap="square">
            <a:spAutoFit/>
          </a:bodyPr>
          <a:lstStyle/>
          <a:p>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endParaRPr lang="zh-CN" altLang="en-US" sz="2000" dirty="0"/>
          </a:p>
        </p:txBody>
      </p:sp>
    </p:spTree>
    <p:extLst>
      <p:ext uri="{BB962C8B-B14F-4D97-AF65-F5344CB8AC3E}">
        <p14:creationId xmlns:p14="http://schemas.microsoft.com/office/powerpoint/2010/main" val="111521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8C290A-6B98-1201-47C3-165CBD68C7B2}"/>
              </a:ext>
            </a:extLst>
          </p:cNvPr>
          <p:cNvSpPr txBox="1"/>
          <p:nvPr/>
        </p:nvSpPr>
        <p:spPr>
          <a:xfrm>
            <a:off x="0" y="244699"/>
            <a:ext cx="12192000" cy="1421992"/>
          </a:xfrm>
          <a:prstGeom prst="rect">
            <a:avLst/>
          </a:prstGeom>
          <a:noFill/>
        </p:spPr>
        <p:txBody>
          <a:bodyPr wrap="square" rtlCol="0">
            <a:spAutoFit/>
          </a:bodyPr>
          <a:lstStyle/>
          <a:p>
            <a:pPr>
              <a:lnSpc>
                <a:spcPct val="150000"/>
              </a:lnSpc>
            </a:pPr>
            <a:r>
              <a:rPr lang="zh-CN" altLang="en-US" sz="2000" b="1" kern="100" dirty="0">
                <a:latin typeface="Times New Roman" panose="02020603050405020304" pitchFamily="18" charset="0"/>
                <a:ea typeface="SimSun" panose="02010600030101010101" pitchFamily="2" charset="-122"/>
                <a:cs typeface="Times New Roman" panose="02020603050405020304" pitchFamily="18" charset="0"/>
              </a:rPr>
              <a:t>练习</a:t>
            </a:r>
            <a:r>
              <a:rPr lang="en-US" altLang="zh-CN" sz="2000" b="1" kern="100" dirty="0">
                <a:effectLst/>
                <a:latin typeface="Times New Roman" panose="02020603050405020304" pitchFamily="18" charset="0"/>
                <a:ea typeface="SimSun" panose="02010600030101010101" pitchFamily="2" charset="-122"/>
                <a:cs typeface="Times New Roman" panose="02020603050405020304" pitchFamily="18" charset="0"/>
              </a:rPr>
              <a:t>3</a:t>
            </a:r>
            <a:r>
              <a:rPr lang="zh-CN" altLang="zh-CN" sz="2000" b="1"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世界水产养殖协会介绍了一种利用电化学原理净化鱼池中水质的方法，其原理如图所示，电极</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为惰性电极，下列说法正确的是</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a:p>
            <a:pPr>
              <a:lnSpc>
                <a:spcPct val="150000"/>
              </a:lnSpc>
            </a:pPr>
            <a:endParaRPr kumimoji="1" lang="zh-CN" altLang="en-US" sz="2000" dirty="0">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文本框 2">
            <a:extLst>
              <a:ext uri="{FF2B5EF4-FFF2-40B4-BE49-F238E27FC236}">
                <a16:creationId xmlns:a16="http://schemas.microsoft.com/office/drawing/2014/main" id="{C3BDD345-691E-79CB-FFFB-55D99F7CCAA1}"/>
              </a:ext>
            </a:extLst>
          </p:cNvPr>
          <p:cNvSpPr txBox="1"/>
          <p:nvPr/>
        </p:nvSpPr>
        <p:spPr>
          <a:xfrm>
            <a:off x="346589" y="3522812"/>
            <a:ext cx="10383449"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极上发生还原反应</a:t>
            </a:r>
          </a:p>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B</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极上的电势比</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极上的高</a:t>
            </a:r>
          </a:p>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．若有</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1 mol NO</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en-US"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被还原，则有</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5 mol H</a:t>
            </a:r>
            <a:r>
              <a:rPr lang="zh-CN"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通过质子膜迁移至阴极区</a:t>
            </a:r>
          </a:p>
          <a:p>
            <a:pPr algn="just">
              <a:lnSpc>
                <a:spcPct val="150000"/>
              </a:lnSpc>
            </a:pP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D</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．若有机物为葡萄糖</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(C</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6</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H</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12</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O</a:t>
            </a:r>
            <a:r>
              <a:rPr lang="en-US" altLang="zh-CN" sz="2000" kern="100" baseline="-25000" dirty="0">
                <a:effectLst/>
                <a:latin typeface="Times New Roman" panose="02020603050405020304" pitchFamily="18" charset="0"/>
                <a:ea typeface="SimSun" panose="02010600030101010101" pitchFamily="2" charset="-122"/>
                <a:cs typeface="Times New Roman" panose="02020603050405020304" pitchFamily="18" charset="0"/>
              </a:rPr>
              <a:t>6</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，则</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1 mol</a:t>
            </a:r>
            <a:r>
              <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葡萄糖被完全氧化时，理论上电极流出</a:t>
            </a:r>
            <a:r>
              <a:rPr lang="en-US" altLang="zh-CN" sz="2000" kern="100" dirty="0">
                <a:effectLst/>
                <a:latin typeface="Times New Roman" panose="02020603050405020304" pitchFamily="18" charset="0"/>
                <a:ea typeface="SimSun" panose="02010600030101010101" pitchFamily="2" charset="-122"/>
                <a:cs typeface="Times New Roman" panose="02020603050405020304" pitchFamily="18" charset="0"/>
              </a:rPr>
              <a:t>20 mol e</a:t>
            </a:r>
            <a:r>
              <a:rPr lang="zh-CN" altLang="zh-CN" sz="2000" kern="100" baseline="30000" dirty="0">
                <a:effectLst/>
                <a:latin typeface="Times New Roman" panose="02020603050405020304" pitchFamily="18" charset="0"/>
                <a:ea typeface="SimSun" panose="02010600030101010101" pitchFamily="2" charset="-122"/>
                <a:cs typeface="Times New Roman" panose="02020603050405020304" pitchFamily="18" charset="0"/>
              </a:rPr>
              <a:t>－</a:t>
            </a:r>
            <a:endParaRPr lang="zh-CN" altLang="zh-CN" sz="2000" kern="100" dirty="0">
              <a:effectLst/>
              <a:latin typeface="Times New Roman" panose="02020603050405020304" pitchFamily="18" charset="0"/>
              <a:ea typeface="SimSun" panose="02010600030101010101" pitchFamily="2" charset="-122"/>
              <a:cs typeface="Times New Roman" panose="02020603050405020304" pitchFamily="18" charset="0"/>
            </a:endParaRPr>
          </a:p>
        </p:txBody>
      </p:sp>
      <p:pic>
        <p:nvPicPr>
          <p:cNvPr id="2049" name="Picture 1">
            <a:extLst>
              <a:ext uri="{FF2B5EF4-FFF2-40B4-BE49-F238E27FC236}">
                <a16:creationId xmlns:a16="http://schemas.microsoft.com/office/drawing/2014/main" id="{C5085AE1-6AC7-7E7A-8971-F5DA3820C580}"/>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911896" y="1292399"/>
            <a:ext cx="4484224" cy="2136601"/>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a:extLst>
              <a:ext uri="{FF2B5EF4-FFF2-40B4-BE49-F238E27FC236}">
                <a16:creationId xmlns:a16="http://schemas.microsoft.com/office/drawing/2014/main" id="{BC9A6E45-1075-B6E5-13CC-19DEAB3FCF6D}"/>
              </a:ext>
            </a:extLst>
          </p:cNvPr>
          <p:cNvSpPr txBox="1"/>
          <p:nvPr/>
        </p:nvSpPr>
        <p:spPr>
          <a:xfrm>
            <a:off x="3976840" y="823581"/>
            <a:ext cx="681754" cy="369332"/>
          </a:xfrm>
          <a:prstGeom prst="rect">
            <a:avLst/>
          </a:prstGeom>
          <a:noFill/>
        </p:spPr>
        <p:txBody>
          <a:bodyPr wrap="square">
            <a:spAutoFit/>
          </a:bodyPr>
          <a:lstStyle/>
          <a:p>
            <a:r>
              <a:rPr lang="en-US" altLang="zh-CN" sz="1800" kern="100" dirty="0">
                <a:effectLst/>
                <a:latin typeface="Times New Roman" panose="02020603050405020304" pitchFamily="18" charset="0"/>
                <a:ea typeface="SimSun" panose="02010600030101010101" pitchFamily="2" charset="-122"/>
                <a:cs typeface="Times New Roman" panose="02020603050405020304" pitchFamily="18" charset="0"/>
              </a:rPr>
              <a:t>BC</a:t>
            </a:r>
            <a:endParaRPr lang="zh-CN" altLang="en-US" dirty="0"/>
          </a:p>
        </p:txBody>
      </p:sp>
    </p:spTree>
    <p:extLst>
      <p:ext uri="{BB962C8B-B14F-4D97-AF65-F5344CB8AC3E}">
        <p14:creationId xmlns:p14="http://schemas.microsoft.com/office/powerpoint/2010/main" val="229735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71C8A4B-7072-449E-2495-E99CBCAB9C40}"/>
              </a:ext>
            </a:extLst>
          </p:cNvPr>
          <p:cNvSpPr txBox="1"/>
          <p:nvPr/>
        </p:nvSpPr>
        <p:spPr>
          <a:xfrm>
            <a:off x="297696" y="271596"/>
            <a:ext cx="10844011" cy="501869"/>
          </a:xfrm>
          <a:prstGeom prst="rect">
            <a:avLst/>
          </a:prstGeom>
          <a:noFill/>
        </p:spPr>
        <p:txBody>
          <a:bodyPr wrap="square" rtlCol="0">
            <a:spAutoFit/>
          </a:bodyPr>
          <a:lstStyle/>
          <a:p>
            <a:pPr>
              <a:lnSpc>
                <a:spcPct val="150000"/>
              </a:lnSpc>
            </a:pPr>
            <a:r>
              <a:rPr lang="zh-CN" altLang="en-US" sz="2000" b="1" kern="100" dirty="0">
                <a:latin typeface="Times New Roman" panose="02020603050405020304" pitchFamily="18" charset="0"/>
                <a:ea typeface="宋体" panose="02010600030101010101" pitchFamily="2" charset="-122"/>
                <a:cs typeface="Courier New" panose="02070309020205020404" pitchFamily="49" charset="0"/>
              </a:rPr>
              <a:t>练习</a:t>
            </a:r>
            <a:r>
              <a:rPr lang="en-US" altLang="zh-CN" sz="2000" b="1" kern="1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b="1"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如图所示，甲池的总反应式为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kumimoji="1" lang="zh-CN" altLang="en-US" sz="2000" dirty="0"/>
          </a:p>
        </p:txBody>
      </p:sp>
      <p:sp>
        <p:nvSpPr>
          <p:cNvPr id="3" name="文本框 2">
            <a:extLst>
              <a:ext uri="{FF2B5EF4-FFF2-40B4-BE49-F238E27FC236}">
                <a16:creationId xmlns:a16="http://schemas.microsoft.com/office/drawing/2014/main" id="{12DDC190-FB07-0E06-3711-02E9CBD87C7D}"/>
              </a:ext>
            </a:extLst>
          </p:cNvPr>
          <p:cNvSpPr txBox="1"/>
          <p:nvPr/>
        </p:nvSpPr>
        <p:spPr>
          <a:xfrm>
            <a:off x="542736" y="3621471"/>
            <a:ext cx="10135673"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．甲池中负极电极反应式为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．乙池中石墨电极上发生的反应为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．甲池溶液</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pH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增大，乙池溶液</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pH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减小</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．甲池中每消耗</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0.1 mol 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，乙池电极上会析出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6.4 g</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固体</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3073" name="Picture 1">
            <a:extLst>
              <a:ext uri="{FF2B5EF4-FFF2-40B4-BE49-F238E27FC236}">
                <a16:creationId xmlns:a16="http://schemas.microsoft.com/office/drawing/2014/main" id="{7EAFD8FB-390A-6F7F-CA75-C58FCD95E14A}"/>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277958" y="859549"/>
            <a:ext cx="3915862" cy="2470410"/>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a:extLst>
              <a:ext uri="{FF2B5EF4-FFF2-40B4-BE49-F238E27FC236}">
                <a16:creationId xmlns:a16="http://schemas.microsoft.com/office/drawing/2014/main" id="{7E7ED9C6-ADFE-CA0A-4C5C-85605821434E}"/>
              </a:ext>
            </a:extLst>
          </p:cNvPr>
          <p:cNvSpPr txBox="1"/>
          <p:nvPr/>
        </p:nvSpPr>
        <p:spPr>
          <a:xfrm>
            <a:off x="9578947" y="416397"/>
            <a:ext cx="762675" cy="400110"/>
          </a:xfrm>
          <a:prstGeom prst="rect">
            <a:avLst/>
          </a:prstGeom>
          <a:noFill/>
        </p:spPr>
        <p:txBody>
          <a:bodyPr wrap="square">
            <a:spAutoFit/>
          </a:bodyPr>
          <a:lstStyle/>
          <a:p>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endParaRPr lang="zh-CN" altLang="en-US" sz="2000" dirty="0"/>
          </a:p>
        </p:txBody>
      </p:sp>
    </p:spTree>
    <p:extLst>
      <p:ext uri="{BB962C8B-B14F-4D97-AF65-F5344CB8AC3E}">
        <p14:creationId xmlns:p14="http://schemas.microsoft.com/office/powerpoint/2010/main" val="295088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A9D4EA73-29C5-2CE0-830C-DD17EE4FB1C8}"/>
              </a:ext>
            </a:extLst>
          </p:cNvPr>
          <p:cNvSpPr txBox="1"/>
          <p:nvPr/>
        </p:nvSpPr>
        <p:spPr>
          <a:xfrm>
            <a:off x="126125" y="26001"/>
            <a:ext cx="11603420" cy="1425198"/>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．氯碱工业以电解精制饱和食盐水的方法制取氯气、氢气、烧碱和氯的含氧酸盐等系列化工产品，如图是离子交换膜法电解饱和食盐水的示意图，图中阳离子交换膜只允许</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等通过，不允许</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Cl</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等阴离子及气体分子通过。</a:t>
            </a:r>
            <a:endParaRPr kumimoji="1" lang="zh-CN" altLang="en-US" sz="2000" dirty="0"/>
          </a:p>
        </p:txBody>
      </p:sp>
      <p:sp>
        <p:nvSpPr>
          <p:cNvPr id="7" name="Rectangle 5">
            <a:extLst>
              <a:ext uri="{FF2B5EF4-FFF2-40B4-BE49-F238E27FC236}">
                <a16:creationId xmlns:a16="http://schemas.microsoft.com/office/drawing/2014/main" id="{285A29D7-B779-1C9A-2C21-B4DBB21CF83A}"/>
              </a:ext>
            </a:extLst>
          </p:cNvPr>
          <p:cNvSpPr>
            <a:spLocks noChangeArrowheads="1"/>
          </p:cNvSpPr>
          <p:nvPr/>
        </p:nvSpPr>
        <p:spPr bwMode="auto">
          <a:xfrm>
            <a:off x="662152" y="32582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28" name="Picture 4">
            <a:extLst>
              <a:ext uri="{FF2B5EF4-FFF2-40B4-BE49-F238E27FC236}">
                <a16:creationId xmlns:a16="http://schemas.microsoft.com/office/drawing/2014/main" id="{2E16AC6F-8324-9A10-D560-A01AB8B0DA56}"/>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376636" y="1360613"/>
            <a:ext cx="4896055" cy="2068387"/>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7">
            <a:extLst>
              <a:ext uri="{FF2B5EF4-FFF2-40B4-BE49-F238E27FC236}">
                <a16:creationId xmlns:a16="http://schemas.microsoft.com/office/drawing/2014/main" id="{095E697A-00B1-C116-5AED-4E0B4F57DC3F}"/>
              </a:ext>
            </a:extLst>
          </p:cNvPr>
          <p:cNvSpPr txBox="1"/>
          <p:nvPr/>
        </p:nvSpPr>
        <p:spPr>
          <a:xfrm>
            <a:off x="126126" y="1336149"/>
            <a:ext cx="6607184" cy="4195187"/>
          </a:xfrm>
          <a:prstGeom prst="rect">
            <a:avLst/>
          </a:prstGeom>
          <a:noFill/>
        </p:spPr>
        <p:txBody>
          <a:bodyPr wrap="square" rtlCol="0">
            <a:spAutoFit/>
          </a:bodyPr>
          <a:lstStyle/>
          <a:p>
            <a:pPr algn="just">
              <a:lnSpc>
                <a:spcPct val="150000"/>
              </a:lnSpc>
            </a:pP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完成下列问题：</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阳极</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金属钛网</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电极反应式：</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阴极</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碳钢网</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电极反应式：</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电解饱和食盐水总离子方程式：</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阳离子交换膜的作用：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。从图中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位置补充的为含有少量</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NaOH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的水，</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NaOH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的作用为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精制饱和食盐水从图中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位置</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填</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err="1">
                <a:effectLst/>
                <a:latin typeface="Times New Roman" panose="02020603050405020304" pitchFamily="18" charset="0"/>
                <a:ea typeface="宋体" panose="02010600030101010101" pitchFamily="2" charset="-122"/>
                <a:cs typeface="Courier New" panose="02070309020205020404" pitchFamily="49" charset="0"/>
              </a:rPr>
              <a:t>a</a:t>
            </a:r>
            <a:r>
              <a:rPr lang="en-US" altLang="zh-CN" sz="2000" kern="100" dirty="0" err="1">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err="1">
                <a:effectLst/>
                <a:latin typeface="Times New Roman" panose="02020603050405020304" pitchFamily="18" charset="0"/>
                <a:ea typeface="宋体" panose="02010600030101010101" pitchFamily="2" charset="-122"/>
                <a:cs typeface="Courier New" panose="02070309020205020404" pitchFamily="49" charset="0"/>
              </a:rPr>
              <a:t>b</a:t>
            </a:r>
            <a:r>
              <a:rPr lang="en-US" altLang="zh-CN" sz="2000" kern="100" dirty="0" err="1">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err="1">
                <a:effectLst/>
                <a:latin typeface="Times New Roman" panose="02020603050405020304" pitchFamily="18" charset="0"/>
                <a:ea typeface="宋体" panose="02010600030101010101" pitchFamily="2" charset="-122"/>
                <a:cs typeface="Courier New" panose="02070309020205020404" pitchFamily="49" charset="0"/>
              </a:rPr>
              <a:t>c</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或</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，下同</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补充，</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NaOH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溶液从图中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位置流出。图中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e</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位置排出的气体为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__________(</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填名称</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kumimoji="1" lang="zh-CN" altLang="en-US" sz="2000" dirty="0"/>
          </a:p>
        </p:txBody>
      </p:sp>
      <p:sp>
        <p:nvSpPr>
          <p:cNvPr id="9" name="文本框 8">
            <a:extLst>
              <a:ext uri="{FF2B5EF4-FFF2-40B4-BE49-F238E27FC236}">
                <a16:creationId xmlns:a16="http://schemas.microsoft.com/office/drawing/2014/main" id="{2F780898-AF45-3070-F3A5-02F79781CC74}"/>
              </a:ext>
            </a:extLst>
          </p:cNvPr>
          <p:cNvSpPr txBox="1"/>
          <p:nvPr/>
        </p:nvSpPr>
        <p:spPr>
          <a:xfrm>
            <a:off x="126125" y="5555800"/>
            <a:ext cx="11603420" cy="1291892"/>
          </a:xfrm>
          <a:prstGeom prst="rect">
            <a:avLst/>
          </a:prstGeom>
          <a:noFill/>
        </p:spPr>
        <p:txBody>
          <a:bodyPr wrap="square" rtlCol="0">
            <a:spAutoFit/>
          </a:bodyPr>
          <a:lstStyle/>
          <a:p>
            <a:pPr algn="just">
              <a:lnSpc>
                <a:spcPct val="150000"/>
              </a:lnSpc>
            </a:pPr>
            <a:r>
              <a:rPr lang="zh-CN" altLang="zh-CN" sz="1800" kern="100" dirty="0">
                <a:effectLst/>
                <a:latin typeface="Times New Roman" panose="02020603050405020304" pitchFamily="18" charset="0"/>
                <a:ea typeface="黑体" panose="02010609060101010101" pitchFamily="49" charset="-122"/>
                <a:cs typeface="Times New Roman" panose="02020603050405020304" pitchFamily="18" charset="0"/>
              </a:rPr>
              <a:t>答案</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(1)2Cl</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=Cl</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2Cl</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en-US" sz="1800" kern="100" dirty="0">
                <a:effectLst/>
                <a:latin typeface="Times New Roman" panose="02020603050405020304" pitchFamily="18" charset="0"/>
                <a:ea typeface="宋体" panose="02010600030101010101" pitchFamily="2" charset="-122"/>
                <a:cs typeface="Courier New" panose="02070309020205020404" pitchFamily="49" charset="0"/>
              </a:rPr>
              <a:t>    </a:t>
            </a:r>
            <a:r>
              <a:rPr lang="zh-CN" altLang="en-US"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Cl</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2OH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将电解槽隔成阳极室和阴极室，允许阳离子</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Na</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通过，阻止阴离子</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OH</a:t>
            </a:r>
            <a:r>
              <a:rPr lang="zh-CN" altLang="zh-CN" sz="18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等阴离子和气体通过，使生成的</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NaOH</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更纯，并防止</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Cl</a:t>
            </a:r>
            <a:r>
              <a:rPr lang="en-US" altLang="zh-CN" sz="18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混合发生爆炸　增强导电性，提高电解效率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(3)a</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　氯气</a:t>
            </a:r>
            <a:endParaRPr kumimoji="1" lang="zh-CN" altLang="en-US" dirty="0"/>
          </a:p>
        </p:txBody>
      </p:sp>
      <p:pic>
        <p:nvPicPr>
          <p:cNvPr id="10" name="图片 9">
            <a:extLst>
              <a:ext uri="{FF2B5EF4-FFF2-40B4-BE49-F238E27FC236}">
                <a16:creationId xmlns:a16="http://schemas.microsoft.com/office/drawing/2014/main" id="{AE8E802D-7F24-6E56-59C9-BF0AC9B76622}"/>
              </a:ext>
            </a:extLst>
          </p:cNvPr>
          <p:cNvPicPr>
            <a:picLocks noChangeAspect="1"/>
          </p:cNvPicPr>
          <p:nvPr/>
        </p:nvPicPr>
        <p:blipFill>
          <a:blip r:embed="rId4"/>
          <a:stretch>
            <a:fillRect/>
          </a:stretch>
        </p:blipFill>
        <p:spPr>
          <a:xfrm>
            <a:off x="5305535" y="5550717"/>
            <a:ext cx="622300" cy="431800"/>
          </a:xfrm>
          <a:prstGeom prst="rect">
            <a:avLst/>
          </a:prstGeom>
        </p:spPr>
      </p:pic>
    </p:spTree>
    <p:extLst>
      <p:ext uri="{BB962C8B-B14F-4D97-AF65-F5344CB8AC3E}">
        <p14:creationId xmlns:p14="http://schemas.microsoft.com/office/powerpoint/2010/main" val="224398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B1C906F6-E562-2544-4862-B10EF4718AE6}"/>
              </a:ext>
            </a:extLst>
          </p:cNvPr>
          <p:cNvSpPr txBox="1"/>
          <p:nvPr/>
        </p:nvSpPr>
        <p:spPr>
          <a:xfrm>
            <a:off x="236687" y="210942"/>
            <a:ext cx="11077903" cy="400110"/>
          </a:xfrm>
          <a:prstGeom prst="rect">
            <a:avLst/>
          </a:prstGeom>
          <a:noFill/>
        </p:spPr>
        <p:txBody>
          <a:bodyPr wrap="square" rtlCol="0">
            <a:spAutoFit/>
          </a:bodyPr>
          <a:lstStyle/>
          <a:p>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氯碱工业中电解饱和食盐水的原理如图所示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两电极均为石墨电极</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Rectangle 2">
            <a:extLst>
              <a:ext uri="{FF2B5EF4-FFF2-40B4-BE49-F238E27FC236}">
                <a16:creationId xmlns:a16="http://schemas.microsoft.com/office/drawing/2014/main" id="{624BE9AB-A757-12C2-A427-0A1AE64F43D6}"/>
              </a:ext>
            </a:extLst>
          </p:cNvPr>
          <p:cNvSpPr>
            <a:spLocks noChangeArrowheads="1"/>
          </p:cNvSpPr>
          <p:nvPr/>
        </p:nvSpPr>
        <p:spPr bwMode="auto">
          <a:xfrm>
            <a:off x="9049407" y="84082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2049" name="Picture 1">
            <a:extLst>
              <a:ext uri="{FF2B5EF4-FFF2-40B4-BE49-F238E27FC236}">
                <a16:creationId xmlns:a16="http://schemas.microsoft.com/office/drawing/2014/main" id="{5F75D550-7F91-38AF-DB08-1A6B7A6E597E}"/>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946568" y="560886"/>
            <a:ext cx="2774866" cy="3673394"/>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a:extLst>
              <a:ext uri="{FF2B5EF4-FFF2-40B4-BE49-F238E27FC236}">
                <a16:creationId xmlns:a16="http://schemas.microsoft.com/office/drawing/2014/main" id="{DBA44F5C-A524-FAD6-50E8-D5961E70B716}"/>
              </a:ext>
            </a:extLst>
          </p:cNvPr>
          <p:cNvSpPr txBox="1"/>
          <p:nvPr/>
        </p:nvSpPr>
        <p:spPr>
          <a:xfrm>
            <a:off x="465459" y="4410251"/>
            <a:ext cx="9737084" cy="1886863"/>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M</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为电子流出的一极</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．通电使氯化钠发生电离</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．电解一段时间后，阴极区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pH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减小</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solidFill>
                  <a:srgbClr val="FF0000"/>
                </a:solidFill>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．电解时用盐酸调节阳极区的</a:t>
            </a:r>
            <a:r>
              <a:rPr lang="en-US" altLang="zh-CN" sz="2000" kern="100" dirty="0">
                <a:solidFill>
                  <a:srgbClr val="FF0000"/>
                </a:solidFill>
                <a:effectLst/>
                <a:latin typeface="Times New Roman" panose="02020603050405020304" pitchFamily="18" charset="0"/>
                <a:ea typeface="宋体" panose="02010600030101010101" pitchFamily="2" charset="-122"/>
                <a:cs typeface="Courier New" panose="02070309020205020404" pitchFamily="49" charset="0"/>
              </a:rPr>
              <a:t>pH</a:t>
            </a:r>
            <a:r>
              <a:rPr lang="zh-CN"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在</a:t>
            </a:r>
            <a:r>
              <a:rPr lang="en-US" altLang="zh-CN" sz="2000" kern="100" dirty="0">
                <a:solidFill>
                  <a:srgbClr val="FF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solidFill>
                  <a:srgbClr val="FF0000"/>
                </a:solidFill>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之间，有利于气体逸出</a:t>
            </a:r>
            <a:endParaRPr kumimoji="1" lang="zh-CN" altLang="en-US" sz="2000" dirty="0"/>
          </a:p>
        </p:txBody>
      </p:sp>
      <p:sp>
        <p:nvSpPr>
          <p:cNvPr id="3" name="文本框 2">
            <a:extLst>
              <a:ext uri="{FF2B5EF4-FFF2-40B4-BE49-F238E27FC236}">
                <a16:creationId xmlns:a16="http://schemas.microsoft.com/office/drawing/2014/main" id="{7EC1951A-601D-E65F-28A8-494567861F3C}"/>
              </a:ext>
            </a:extLst>
          </p:cNvPr>
          <p:cNvSpPr txBox="1"/>
          <p:nvPr/>
        </p:nvSpPr>
        <p:spPr>
          <a:xfrm>
            <a:off x="10202543" y="241720"/>
            <a:ext cx="462455" cy="369332"/>
          </a:xfrm>
          <a:prstGeom prst="rect">
            <a:avLst/>
          </a:prstGeom>
          <a:noFill/>
        </p:spPr>
        <p:txBody>
          <a:bodyPr wrap="square">
            <a:spAutoFit/>
          </a:bodyPr>
          <a:lstStyle/>
          <a:p>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D</a:t>
            </a:r>
            <a:endParaRPr lang="zh-CN" altLang="en-US" dirty="0"/>
          </a:p>
        </p:txBody>
      </p:sp>
    </p:spTree>
    <p:extLst>
      <p:ext uri="{BB962C8B-B14F-4D97-AF65-F5344CB8AC3E}">
        <p14:creationId xmlns:p14="http://schemas.microsoft.com/office/powerpoint/2010/main" val="350377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CEA62F22-7767-0FF2-30B4-72DAC96AFA8E}"/>
              </a:ext>
            </a:extLst>
          </p:cNvPr>
          <p:cNvSpPr txBox="1"/>
          <p:nvPr/>
        </p:nvSpPr>
        <p:spPr>
          <a:xfrm>
            <a:off x="341586" y="799060"/>
            <a:ext cx="11508827" cy="280390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．以硫酸铜溶液作电解液，对含杂质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Fe</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Zn</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Ag</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的粗铜进行电解精炼。下列叙述正确的是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①</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粗铜与直流电源负极相连</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②</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阴极发生的反应为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Cu</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=Cu</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③</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电路中每通过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3.01</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10</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个电子，得到的精铜质量为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16 g</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④</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杂质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Ag</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以</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Ag</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SO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的形式沉入电解槽底部形成阳极泥</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①③</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  	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②④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③④</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  	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②③</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文本框 2">
            <a:extLst>
              <a:ext uri="{FF2B5EF4-FFF2-40B4-BE49-F238E27FC236}">
                <a16:creationId xmlns:a16="http://schemas.microsoft.com/office/drawing/2014/main" id="{AFC992FC-7E22-7FF2-A3C8-28B7C110B516}"/>
              </a:ext>
            </a:extLst>
          </p:cNvPr>
          <p:cNvSpPr txBox="1"/>
          <p:nvPr/>
        </p:nvSpPr>
        <p:spPr>
          <a:xfrm>
            <a:off x="10657489" y="955705"/>
            <a:ext cx="567559" cy="400110"/>
          </a:xfrm>
          <a:prstGeom prst="rect">
            <a:avLst/>
          </a:prstGeom>
          <a:noFill/>
        </p:spPr>
        <p:txBody>
          <a:bodyPr wrap="square">
            <a:spAutoFit/>
          </a:bodyPr>
          <a:lstStyle/>
          <a:p>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endParaRPr lang="zh-CN" altLang="en-US" sz="2000" dirty="0"/>
          </a:p>
        </p:txBody>
      </p:sp>
    </p:spTree>
    <p:extLst>
      <p:ext uri="{BB962C8B-B14F-4D97-AF65-F5344CB8AC3E}">
        <p14:creationId xmlns:p14="http://schemas.microsoft.com/office/powerpoint/2010/main" val="416925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9FAA5AC6-FF6A-7779-FE01-CD9DB44E9AED}"/>
              </a:ext>
            </a:extLst>
          </p:cNvPr>
          <p:cNvSpPr txBox="1"/>
          <p:nvPr/>
        </p:nvSpPr>
        <p:spPr>
          <a:xfrm>
            <a:off x="221672" y="156842"/>
            <a:ext cx="11330152" cy="1430392"/>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9</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．电解降解法可用于治理水体的硝酸盐污染，将</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降解成</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的电解装置如图所示。下列说法正确的是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nSpc>
                <a:spcPct val="150000"/>
              </a:lnSpc>
            </a:pPr>
            <a:endParaRPr kumimoji="1" lang="zh-CN" altLang="en-US" sz="2000" dirty="0"/>
          </a:p>
        </p:txBody>
      </p:sp>
      <p:sp>
        <p:nvSpPr>
          <p:cNvPr id="7" name="文本框 6">
            <a:extLst>
              <a:ext uri="{FF2B5EF4-FFF2-40B4-BE49-F238E27FC236}">
                <a16:creationId xmlns:a16="http://schemas.microsoft.com/office/drawing/2014/main" id="{1B95D339-9920-6781-F90C-FFFF7FB6FA7D}"/>
              </a:ext>
            </a:extLst>
          </p:cNvPr>
          <p:cNvSpPr txBox="1"/>
          <p:nvPr/>
        </p:nvSpPr>
        <p:spPr>
          <a:xfrm>
            <a:off x="722044" y="3800693"/>
            <a:ext cx="6554119"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．电源的负极为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．电解时</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从膜右侧迁移到膜左侧</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Ag</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Pt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电极反应为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．若转移的电子数为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1.204</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10</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24</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，生成</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的质量为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5.6 g</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Rectangle 5">
            <a:extLst>
              <a:ext uri="{FF2B5EF4-FFF2-40B4-BE49-F238E27FC236}">
                <a16:creationId xmlns:a16="http://schemas.microsoft.com/office/drawing/2014/main" id="{52BDB1BF-37CB-40C6-A995-424AD624BF38}"/>
              </a:ext>
            </a:extLst>
          </p:cNvPr>
          <p:cNvSpPr>
            <a:spLocks noChangeArrowheads="1"/>
          </p:cNvSpPr>
          <p:nvPr/>
        </p:nvSpPr>
        <p:spPr bwMode="auto">
          <a:xfrm>
            <a:off x="6579478" y="872038"/>
            <a:ext cx="25366939" cy="50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endParaRPr lang="zh-CN" altLang="en-US" sz="2000"/>
          </a:p>
        </p:txBody>
      </p:sp>
      <p:pic>
        <p:nvPicPr>
          <p:cNvPr id="3076" name="Picture 4">
            <a:extLst>
              <a:ext uri="{FF2B5EF4-FFF2-40B4-BE49-F238E27FC236}">
                <a16:creationId xmlns:a16="http://schemas.microsoft.com/office/drawing/2014/main" id="{F3786AEF-E64A-5696-3F84-F5BCD69B286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46272" y="1379100"/>
            <a:ext cx="3629891" cy="2045009"/>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a:extLst>
              <a:ext uri="{FF2B5EF4-FFF2-40B4-BE49-F238E27FC236}">
                <a16:creationId xmlns:a16="http://schemas.microsoft.com/office/drawing/2014/main" id="{7D200965-0A91-BBFA-CBDA-43BE13D9EACF}"/>
              </a:ext>
            </a:extLst>
          </p:cNvPr>
          <p:cNvSpPr txBox="1"/>
          <p:nvPr/>
        </p:nvSpPr>
        <p:spPr>
          <a:xfrm>
            <a:off x="914402" y="756237"/>
            <a:ext cx="704192" cy="400110"/>
          </a:xfrm>
          <a:prstGeom prst="rect">
            <a:avLst/>
          </a:prstGeom>
          <a:noFill/>
        </p:spPr>
        <p:txBody>
          <a:bodyPr wrap="square">
            <a:spAutoFit/>
          </a:bodyPr>
          <a:lstStyle/>
          <a:p>
            <a:r>
              <a:rPr lang="en-US" altLang="zh-CN" sz="2000" kern="100" dirty="0">
                <a:effectLst/>
                <a:latin typeface="Times New Roman" panose="02020603050405020304" pitchFamily="18" charset="0"/>
                <a:ea typeface="宋体" panose="02010600030101010101" pitchFamily="2" charset="-122"/>
              </a:rPr>
              <a:t>AD</a:t>
            </a:r>
            <a:endParaRPr lang="zh-CN" altLang="en-US" sz="2000" dirty="0"/>
          </a:p>
        </p:txBody>
      </p:sp>
    </p:spTree>
    <p:extLst>
      <p:ext uri="{BB962C8B-B14F-4D97-AF65-F5344CB8AC3E}">
        <p14:creationId xmlns:p14="http://schemas.microsoft.com/office/powerpoint/2010/main" val="141638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E8A91E45-0098-09ED-3442-7CB2A5E0F59C}"/>
              </a:ext>
            </a:extLst>
          </p:cNvPr>
          <p:cNvSpPr txBox="1"/>
          <p:nvPr/>
        </p:nvSpPr>
        <p:spPr>
          <a:xfrm>
            <a:off x="225189" y="130766"/>
            <a:ext cx="11204028" cy="1418915"/>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10</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．应对新冠肺炎疫情时所采取的措施是对环境进行彻底消毒，二氧化氯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(ClO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，黄绿色易溶于水的气体</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是一种安全稳定、高效低毒的消毒剂。工业上通过惰性电极电解氯化铵和盐酸的方法制备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ClO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的原理如图所示。下列说法正确的是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文本框 4">
            <a:extLst>
              <a:ext uri="{FF2B5EF4-FFF2-40B4-BE49-F238E27FC236}">
                <a16:creationId xmlns:a16="http://schemas.microsoft.com/office/drawing/2014/main" id="{D896FCF9-2D02-611F-887C-9C38D1BF6D6A}"/>
              </a:ext>
            </a:extLst>
          </p:cNvPr>
          <p:cNvSpPr txBox="1"/>
          <p:nvPr/>
        </p:nvSpPr>
        <p:spPr>
          <a:xfrm>
            <a:off x="304800" y="4846655"/>
            <a:ext cx="11124417"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与电源的负极连接，在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极区流出的</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Y</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溶液是浓盐酸</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．当有</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0.3 mol</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阴离子通过离子交换膜时，二氧化氯发生器中产生</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1.12 L NH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．电解池</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极上发生的电极反应为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3Cl</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=NCl</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．二氧化氯发生器内，发生的氧化还原反应中，氧化剂与还原剂的物质的量之比为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6</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Rectangle 2">
            <a:extLst>
              <a:ext uri="{FF2B5EF4-FFF2-40B4-BE49-F238E27FC236}">
                <a16:creationId xmlns:a16="http://schemas.microsoft.com/office/drawing/2014/main" id="{8028C284-45A9-BAFA-47C1-4EE9F3C20854}"/>
              </a:ext>
            </a:extLst>
          </p:cNvPr>
          <p:cNvSpPr>
            <a:spLocks noChangeArrowheads="1"/>
          </p:cNvSpPr>
          <p:nvPr/>
        </p:nvSpPr>
        <p:spPr bwMode="auto">
          <a:xfrm>
            <a:off x="6364798" y="1165624"/>
            <a:ext cx="18846390" cy="50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nSpc>
                <a:spcPct val="150000"/>
              </a:lnSpc>
            </a:pPr>
            <a:endParaRPr lang="zh-CN" altLang="en-US" sz="2000"/>
          </a:p>
        </p:txBody>
      </p:sp>
      <p:pic>
        <p:nvPicPr>
          <p:cNvPr id="4097" name="Picture 1">
            <a:extLst>
              <a:ext uri="{FF2B5EF4-FFF2-40B4-BE49-F238E27FC236}">
                <a16:creationId xmlns:a16="http://schemas.microsoft.com/office/drawing/2014/main" id="{404BC864-E53C-A163-290E-F75FBA76D6DC}"/>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967859" y="2181832"/>
            <a:ext cx="4942812" cy="2155676"/>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a:extLst>
              <a:ext uri="{FF2B5EF4-FFF2-40B4-BE49-F238E27FC236}">
                <a16:creationId xmlns:a16="http://schemas.microsoft.com/office/drawing/2014/main" id="{759A6C3D-6A64-330F-3148-73D70091FDBD}"/>
              </a:ext>
            </a:extLst>
          </p:cNvPr>
          <p:cNvSpPr txBox="1"/>
          <p:nvPr/>
        </p:nvSpPr>
        <p:spPr>
          <a:xfrm>
            <a:off x="4451292" y="1191118"/>
            <a:ext cx="987973" cy="400110"/>
          </a:xfrm>
          <a:prstGeom prst="rect">
            <a:avLst/>
          </a:prstGeom>
          <a:noFill/>
        </p:spPr>
        <p:txBody>
          <a:bodyPr wrap="square" rtlCol="0">
            <a:spAutoFit/>
          </a:bodyPr>
          <a:lstStyle/>
          <a:p>
            <a:r>
              <a:rPr lang="en-US" altLang="zh-CN" sz="2000" kern="100" dirty="0">
                <a:effectLst/>
                <a:latin typeface="Times New Roman" panose="02020603050405020304" pitchFamily="18" charset="0"/>
                <a:ea typeface="宋体" panose="02010600030101010101" pitchFamily="2" charset="-122"/>
              </a:rPr>
              <a:t>CD</a:t>
            </a:r>
            <a:endParaRPr kumimoji="1" lang="zh-CN" altLang="en-US" sz="2000" dirty="0"/>
          </a:p>
        </p:txBody>
      </p:sp>
    </p:spTree>
    <p:extLst>
      <p:ext uri="{BB962C8B-B14F-4D97-AF65-F5344CB8AC3E}">
        <p14:creationId xmlns:p14="http://schemas.microsoft.com/office/powerpoint/2010/main" val="415986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13E7464E-CA54-9A38-4D6D-F969B1DD837D}"/>
              </a:ext>
            </a:extLst>
          </p:cNvPr>
          <p:cNvSpPr txBox="1"/>
          <p:nvPr/>
        </p:nvSpPr>
        <p:spPr>
          <a:xfrm>
            <a:off x="0" y="141402"/>
            <a:ext cx="12192000" cy="1425198"/>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11.</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在乏燃料后处理流程中，四价铀作为轴钚分离的还原剂已被广泛使用。在</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UO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·HNO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体系下采用电解法制备四价铀，电解总反应为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2UO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5</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3H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en-US"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2U</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，电解装置如图所示。下列说法正确的是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kumimoji="1" lang="zh-CN" altLang="en-US" sz="2000" dirty="0"/>
          </a:p>
        </p:txBody>
      </p:sp>
      <p:pic>
        <p:nvPicPr>
          <p:cNvPr id="5" name="图片 4">
            <a:extLst>
              <a:ext uri="{FF2B5EF4-FFF2-40B4-BE49-F238E27FC236}">
                <a16:creationId xmlns:a16="http://schemas.microsoft.com/office/drawing/2014/main" id="{76160C18-59D1-53C2-AB3A-67738CA5E1FF}"/>
              </a:ext>
            </a:extLst>
          </p:cNvPr>
          <p:cNvPicPr>
            <a:picLocks noChangeAspect="1"/>
          </p:cNvPicPr>
          <p:nvPr/>
        </p:nvPicPr>
        <p:blipFill>
          <a:blip r:embed="rId2"/>
          <a:stretch>
            <a:fillRect/>
          </a:stretch>
        </p:blipFill>
        <p:spPr>
          <a:xfrm>
            <a:off x="7672482" y="648208"/>
            <a:ext cx="622300" cy="431800"/>
          </a:xfrm>
          <a:prstGeom prst="rect">
            <a:avLst/>
          </a:prstGeom>
        </p:spPr>
      </p:pic>
      <p:sp>
        <p:nvSpPr>
          <p:cNvPr id="6" name="文本框 5">
            <a:extLst>
              <a:ext uri="{FF2B5EF4-FFF2-40B4-BE49-F238E27FC236}">
                <a16:creationId xmlns:a16="http://schemas.microsoft.com/office/drawing/2014/main" id="{9B5F0FE8-AE86-0704-5D69-9497FA5EF1C5}"/>
              </a:ext>
            </a:extLst>
          </p:cNvPr>
          <p:cNvSpPr txBox="1"/>
          <p:nvPr/>
        </p:nvSpPr>
        <p:spPr>
          <a:xfrm>
            <a:off x="508714" y="4662360"/>
            <a:ext cx="6892341"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．若转移</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 mol 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，将有</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 mol 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透过质子交换膜</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极的电极反应式为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UO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=U</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4OH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．电解液中</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NO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的迁移方向：</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质子交换膜</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．当产生</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11.2 mL N</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时，同时生成</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U</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的质量为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0.238 g</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Rectangle 2">
            <a:extLst>
              <a:ext uri="{FF2B5EF4-FFF2-40B4-BE49-F238E27FC236}">
                <a16:creationId xmlns:a16="http://schemas.microsoft.com/office/drawing/2014/main" id="{BD5EFE4C-1718-AE53-B549-D8C7AE6F8107}"/>
              </a:ext>
            </a:extLst>
          </p:cNvPr>
          <p:cNvSpPr>
            <a:spLocks noChangeArrowheads="1"/>
          </p:cNvSpPr>
          <p:nvPr/>
        </p:nvSpPr>
        <p:spPr bwMode="auto">
          <a:xfrm>
            <a:off x="7072778" y="1586814"/>
            <a:ext cx="2752574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5121" name="Picture 1">
            <a:extLst>
              <a:ext uri="{FF2B5EF4-FFF2-40B4-BE49-F238E27FC236}">
                <a16:creationId xmlns:a16="http://schemas.microsoft.com/office/drawing/2014/main" id="{53DDBEE5-8EEE-D1DF-F994-F5BF085A0CB9}"/>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307343" y="1632533"/>
            <a:ext cx="3769393" cy="255426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a:extLst>
              <a:ext uri="{FF2B5EF4-FFF2-40B4-BE49-F238E27FC236}">
                <a16:creationId xmlns:a16="http://schemas.microsoft.com/office/drawing/2014/main" id="{3FE17103-E138-7D88-96BF-A2CF5E75AC6E}"/>
              </a:ext>
            </a:extLst>
          </p:cNvPr>
          <p:cNvSpPr txBox="1"/>
          <p:nvPr/>
        </p:nvSpPr>
        <p:spPr>
          <a:xfrm>
            <a:off x="3564941" y="1164047"/>
            <a:ext cx="779885" cy="369332"/>
          </a:xfrm>
          <a:prstGeom prst="rect">
            <a:avLst/>
          </a:prstGeom>
          <a:noFill/>
        </p:spPr>
        <p:txBody>
          <a:bodyPr wrap="square" rtlCol="0">
            <a:spAutoFit/>
          </a:bodyPr>
          <a:lstStyle/>
          <a:p>
            <a:r>
              <a:rPr lang="en-US" altLang="zh-CN" sz="1800" kern="100" dirty="0">
                <a:effectLst/>
                <a:latin typeface="Times New Roman" panose="02020603050405020304" pitchFamily="18" charset="0"/>
                <a:ea typeface="宋体" panose="02010600030101010101" pitchFamily="2" charset="-122"/>
                <a:cs typeface="Courier New" panose="02070309020205020404" pitchFamily="49" charset="0"/>
              </a:rPr>
              <a:t>A</a:t>
            </a:r>
            <a:endParaRPr kumimoji="1" lang="zh-CN" altLang="en-US" dirty="0"/>
          </a:p>
        </p:txBody>
      </p:sp>
    </p:spTree>
    <p:extLst>
      <p:ext uri="{BB962C8B-B14F-4D97-AF65-F5344CB8AC3E}">
        <p14:creationId xmlns:p14="http://schemas.microsoft.com/office/powerpoint/2010/main" val="299980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EBA09945-1D78-C7BB-D9C5-D696ACDB477C}"/>
              </a:ext>
            </a:extLst>
          </p:cNvPr>
          <p:cNvSpPr txBox="1"/>
          <p:nvPr/>
        </p:nvSpPr>
        <p:spPr>
          <a:xfrm>
            <a:off x="237506" y="142504"/>
            <a:ext cx="11542816" cy="963534"/>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．氢氧化锂是合成其他锂产品的基本原料，也可以直接用于其他工业领域。用如图所示的双膜电解装置可制备氢氧化锂。下列有关叙述正确的是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endParaRPr kumimoji="1" lang="zh-CN" altLang="en-US" sz="2000" dirty="0"/>
          </a:p>
        </p:txBody>
      </p:sp>
      <p:sp>
        <p:nvSpPr>
          <p:cNvPr id="3" name="文本框 2">
            <a:extLst>
              <a:ext uri="{FF2B5EF4-FFF2-40B4-BE49-F238E27FC236}">
                <a16:creationId xmlns:a16="http://schemas.microsoft.com/office/drawing/2014/main" id="{54B9B2C7-CDAA-0B04-D60F-A98DE24E0817}"/>
              </a:ext>
            </a:extLst>
          </p:cNvPr>
          <p:cNvSpPr txBox="1"/>
          <p:nvPr/>
        </p:nvSpPr>
        <p:spPr>
          <a:xfrm>
            <a:off x="426692" y="4587676"/>
            <a:ext cx="6341424"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．甲膜为阳离子交换膜，乙膜为阴离子交换膜</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．通电后</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Li</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向阳极移动，阳极附近溶液的</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pH</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减小</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．阴极的电极反应为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en-US" altLang="zh-CN" sz="2000" kern="100" baseline="30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．当电路中通过</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 mol</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电子时，可生成</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49 g 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SO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4</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Rectangle 2">
            <a:extLst>
              <a:ext uri="{FF2B5EF4-FFF2-40B4-BE49-F238E27FC236}">
                <a16:creationId xmlns:a16="http://schemas.microsoft.com/office/drawing/2014/main" id="{D36DF745-95ED-E4D8-018E-73B28BD6E503}"/>
              </a:ext>
            </a:extLst>
          </p:cNvPr>
          <p:cNvSpPr>
            <a:spLocks noChangeArrowheads="1"/>
          </p:cNvSpPr>
          <p:nvPr/>
        </p:nvSpPr>
        <p:spPr bwMode="auto">
          <a:xfrm>
            <a:off x="6377048" y="1330034"/>
            <a:ext cx="2285820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6145" name="Picture 1">
            <a:extLst>
              <a:ext uri="{FF2B5EF4-FFF2-40B4-BE49-F238E27FC236}">
                <a16:creationId xmlns:a16="http://schemas.microsoft.com/office/drawing/2014/main" id="{9C28DBB6-9C9C-7BE7-39BF-15CD38C9A91B}"/>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087582" y="1375753"/>
            <a:ext cx="5159829" cy="2814452"/>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a:extLst>
              <a:ext uri="{FF2B5EF4-FFF2-40B4-BE49-F238E27FC236}">
                <a16:creationId xmlns:a16="http://schemas.microsoft.com/office/drawing/2014/main" id="{9F9E132B-CFE2-18B3-E5C8-6252D36CF3BB}"/>
              </a:ext>
            </a:extLst>
          </p:cNvPr>
          <p:cNvSpPr txBox="1"/>
          <p:nvPr/>
        </p:nvSpPr>
        <p:spPr>
          <a:xfrm>
            <a:off x="5444359" y="686040"/>
            <a:ext cx="735724" cy="400110"/>
          </a:xfrm>
          <a:prstGeom prst="rect">
            <a:avLst/>
          </a:prstGeom>
          <a:noFill/>
        </p:spPr>
        <p:txBody>
          <a:bodyPr wrap="square" rtlCol="0">
            <a:spAutoFit/>
          </a:bodyPr>
          <a:lstStyle/>
          <a:p>
            <a:r>
              <a:rPr lang="en-US" altLang="zh-CN" sz="2000" kern="100" dirty="0">
                <a:effectLst/>
                <a:latin typeface="Times New Roman" panose="02020603050405020304" pitchFamily="18" charset="0"/>
                <a:ea typeface="宋体" panose="02010600030101010101" pitchFamily="2" charset="-122"/>
              </a:rPr>
              <a:t>AD</a:t>
            </a:r>
            <a:endParaRPr kumimoji="1" lang="zh-CN" altLang="en-US" sz="2000" dirty="0"/>
          </a:p>
        </p:txBody>
      </p:sp>
    </p:spTree>
    <p:extLst>
      <p:ext uri="{BB962C8B-B14F-4D97-AF65-F5344CB8AC3E}">
        <p14:creationId xmlns:p14="http://schemas.microsoft.com/office/powerpoint/2010/main" val="85553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5F2C7B7-8B55-FCE1-219E-3F9B36ACAFF0}"/>
              </a:ext>
            </a:extLst>
          </p:cNvPr>
          <p:cNvSpPr txBox="1"/>
          <p:nvPr/>
        </p:nvSpPr>
        <p:spPr>
          <a:xfrm>
            <a:off x="225631" y="249382"/>
            <a:ext cx="10711543" cy="957250"/>
          </a:xfrm>
          <a:prstGeom prst="rect">
            <a:avLst/>
          </a:prstGeom>
          <a:noFill/>
        </p:spPr>
        <p:txBody>
          <a:bodyPr wrap="square" rtlCol="0">
            <a:spAutoFit/>
          </a:bodyPr>
          <a:lstStyle/>
          <a:p>
            <a:pPr>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13</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．氯碱工业的一种节能新工艺是将电解池与燃料电池相结合，相关物料的传输与转化关系如图所示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电极未标出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。下列说法正确的是</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t>
            </a:r>
          </a:p>
        </p:txBody>
      </p:sp>
      <p:pic>
        <p:nvPicPr>
          <p:cNvPr id="7169" name="Picture 1">
            <a:extLst>
              <a:ext uri="{FF2B5EF4-FFF2-40B4-BE49-F238E27FC236}">
                <a16:creationId xmlns:a16="http://schemas.microsoft.com/office/drawing/2014/main" id="{01C9A3C4-1A43-F196-EBC5-EFED81879DFC}"/>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775412" y="1738910"/>
            <a:ext cx="5866318" cy="2433625"/>
          </a:xfrm>
          <a:prstGeom prst="rect">
            <a:avLst/>
          </a:prstGeom>
          <a:noFill/>
          <a:extLst>
            <a:ext uri="{909E8E84-426E-40DD-AFC4-6F175D3DCCD1}">
              <a14:hiddenFill xmlns:a14="http://schemas.microsoft.com/office/drawing/2010/main">
                <a:solidFill>
                  <a:srgbClr val="FFFFFF"/>
                </a:solidFill>
              </a14:hiddenFill>
            </a:ext>
          </a:extLst>
        </p:spPr>
      </p:pic>
      <p:sp>
        <p:nvSpPr>
          <p:cNvPr id="4" name="文本框 3">
            <a:extLst>
              <a:ext uri="{FF2B5EF4-FFF2-40B4-BE49-F238E27FC236}">
                <a16:creationId xmlns:a16="http://schemas.microsoft.com/office/drawing/2014/main" id="{1C00FF8A-3689-955E-2376-D0FE83CADFA5}"/>
              </a:ext>
            </a:extLst>
          </p:cNvPr>
          <p:cNvSpPr txBox="1"/>
          <p:nvPr/>
        </p:nvSpPr>
        <p:spPr>
          <a:xfrm>
            <a:off x="451262" y="4536152"/>
            <a:ext cx="10972800" cy="1880579"/>
          </a:xfrm>
          <a:prstGeom prst="rect">
            <a:avLst/>
          </a:prstGeom>
          <a:noFill/>
        </p:spPr>
        <p:txBody>
          <a:bodyPr wrap="square" rtlCol="0">
            <a:spAutoFit/>
          </a:bodyPr>
          <a:lstStyle/>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．电解池的阴极反应式为</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O</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2e</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spc="-80" dirty="0">
                <a:effectLst/>
                <a:latin typeface="Times New Roman" panose="02020603050405020304" pitchFamily="18" charset="0"/>
                <a:ea typeface="宋体" panose="02010600030101010101" pitchFamily="2" charset="-122"/>
                <a:cs typeface="Courier New" panose="02070309020205020404" pitchFamily="49"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=H</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en-US"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2OH</a:t>
            </a:r>
            <a:r>
              <a:rPr lang="zh-CN" altLang="zh-CN" sz="2000" kern="100" baseline="300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．通入空气的电极为负极</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．电解池中生成</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 mol Cl</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时，理论上燃料电池中消耗</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2 mol O</a:t>
            </a:r>
            <a:r>
              <a:rPr lang="en-US" altLang="zh-CN" sz="2000" kern="100" baseline="-25000" dirty="0">
                <a:effectLst/>
                <a:latin typeface="Times New Roman" panose="02020603050405020304" pitchFamily="18" charset="0"/>
                <a:ea typeface="宋体" panose="02010600030101010101" pitchFamily="2" charset="-122"/>
                <a:cs typeface="Courier New" panose="02070309020205020404" pitchFamily="49" charset="0"/>
              </a:rPr>
              <a:t>2</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pP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D</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a</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c</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的大小关系为</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a</a:t>
            </a:r>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&gt;</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b</a:t>
            </a:r>
            <a:r>
              <a:rPr lang="zh-CN"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000" i="1" kern="100" dirty="0">
                <a:effectLst/>
                <a:latin typeface="Times New Roman" panose="02020603050405020304" pitchFamily="18" charset="0"/>
                <a:ea typeface="宋体" panose="02010600030101010101" pitchFamily="2" charset="-122"/>
                <a:cs typeface="Courier New" panose="02070309020205020404" pitchFamily="49" charset="0"/>
              </a:rPr>
              <a:t>c</a:t>
            </a:r>
            <a:endParaRPr lang="zh-CN" altLang="zh-CN" sz="20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 name="文本框 2">
            <a:extLst>
              <a:ext uri="{FF2B5EF4-FFF2-40B4-BE49-F238E27FC236}">
                <a16:creationId xmlns:a16="http://schemas.microsoft.com/office/drawing/2014/main" id="{7F5FFECF-7A6B-5F66-4165-0B3DDF0DB866}"/>
              </a:ext>
            </a:extLst>
          </p:cNvPr>
          <p:cNvSpPr txBox="1"/>
          <p:nvPr/>
        </p:nvSpPr>
        <p:spPr>
          <a:xfrm>
            <a:off x="4950373" y="806522"/>
            <a:ext cx="1061545" cy="400110"/>
          </a:xfrm>
          <a:prstGeom prst="rect">
            <a:avLst/>
          </a:prstGeom>
          <a:noFill/>
        </p:spPr>
        <p:txBody>
          <a:bodyPr wrap="square" rtlCol="0">
            <a:spAutoFit/>
          </a:bodyPr>
          <a:lstStyle/>
          <a:p>
            <a:r>
              <a:rPr lang="en-US" altLang="zh-CN" sz="2000" kern="100" dirty="0">
                <a:effectLst/>
                <a:latin typeface="Times New Roman" panose="02020603050405020304" pitchFamily="18" charset="0"/>
                <a:ea typeface="宋体" panose="02010600030101010101" pitchFamily="2" charset="-122"/>
                <a:cs typeface="Courier New" panose="02070309020205020404" pitchFamily="49" charset="0"/>
              </a:rPr>
              <a:t>A</a:t>
            </a:r>
            <a:endParaRPr kumimoji="1" lang="zh-CN" altLang="en-US" sz="2000" dirty="0"/>
          </a:p>
        </p:txBody>
      </p:sp>
    </p:spTree>
    <p:extLst>
      <p:ext uri="{BB962C8B-B14F-4D97-AF65-F5344CB8AC3E}">
        <p14:creationId xmlns:p14="http://schemas.microsoft.com/office/powerpoint/2010/main" val="777099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主题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2426</Words>
  <Application>Microsoft Macintosh PowerPoint</Application>
  <PresentationFormat>宽屏</PresentationFormat>
  <Paragraphs>105</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等线</vt:lpstr>
      <vt:lpstr>等线 Light</vt:lpstr>
      <vt:lpstr>宋体</vt:lpstr>
      <vt:lpstr>宋体</vt:lpstr>
      <vt:lpstr>Arial</vt:lpstr>
      <vt:lpstr>Times New Roman</vt:lpstr>
      <vt:lpstr>Office 主题 2013 - 2022</vt:lpstr>
      <vt:lpstr>电解原理的应用及 相关计算习题讲解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电解原理的应用习题讲解</dc:title>
  <dc:creator>王鲁宁</dc:creator>
  <cp:lastModifiedBy>王鲁宁</cp:lastModifiedBy>
  <cp:revision>5</cp:revision>
  <dcterms:created xsi:type="dcterms:W3CDTF">2023-03-31T01:24:11Z</dcterms:created>
  <dcterms:modified xsi:type="dcterms:W3CDTF">2023-03-31T05:50:09Z</dcterms:modified>
</cp:coreProperties>
</file>